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8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2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6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8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0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3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3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48412-A69B-4E7C-8515-FB4AEC388B4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3C40-FE11-49C5-A432-496F85B6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4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Opening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64594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Factor each polynomial</a:t>
            </a:r>
          </a:p>
          <a:p>
            <a:pPr marL="514350" indent="-514350">
              <a:buAutoNum type="arabicParenR"/>
            </a:pPr>
            <a:r>
              <a:rPr lang="en-US" dirty="0" smtClean="0"/>
              <a:t>6x</a:t>
            </a:r>
            <a:r>
              <a:rPr lang="en-US" baseline="30000" dirty="0" smtClean="0"/>
              <a:t>2</a:t>
            </a:r>
            <a:r>
              <a:rPr lang="en-US" dirty="0" smtClean="0"/>
              <a:t> + 13x – 28			2)  5x</a:t>
            </a:r>
            <a:r>
              <a:rPr lang="en-US" baseline="30000" dirty="0" smtClean="0"/>
              <a:t>3</a:t>
            </a:r>
            <a:r>
              <a:rPr lang="en-US" dirty="0" smtClean="0"/>
              <a:t> – 22x + 12x – 16      *Hint, 4 is a zero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Find the zeros of each function</a:t>
            </a:r>
          </a:p>
          <a:p>
            <a:pPr marL="0" indent="0">
              <a:buNone/>
            </a:pPr>
            <a:r>
              <a:rPr lang="en-US" dirty="0" smtClean="0"/>
              <a:t>3)  f(x) = 2x</a:t>
            </a:r>
            <a:r>
              <a:rPr lang="en-US" baseline="30000" dirty="0" smtClean="0"/>
              <a:t>2</a:t>
            </a:r>
            <a:r>
              <a:rPr lang="en-US" dirty="0" smtClean="0"/>
              <a:t> + 3x – 2		4)  f(x) = x</a:t>
            </a:r>
            <a:r>
              <a:rPr lang="en-US" baseline="30000" dirty="0" smtClean="0"/>
              <a:t>4</a:t>
            </a:r>
            <a:r>
              <a:rPr lang="en-US" dirty="0" smtClean="0"/>
              <a:t> – 9x</a:t>
            </a:r>
            <a:r>
              <a:rPr lang="en-US" baseline="30000" dirty="0" smtClean="0"/>
              <a:t>2</a:t>
            </a:r>
            <a:r>
              <a:rPr lang="en-US" dirty="0" smtClean="0"/>
              <a:t> + 20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6.6:  Finding Rational Zeros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           Objective:  Find the rational zeros of a polynomial function</a:t>
            </a:r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                           Use polynomial equations to solve real-life problems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01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Using The Rational Zero Theorem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692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*Look back at opening question #2.  Without the hint, this would be very difficult to factor.  However, we can use the rational zero theorem to find factors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996" y="3229829"/>
            <a:ext cx="12049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/>
              <a:t>Rational Zero Theorem</a:t>
            </a:r>
          </a:p>
          <a:p>
            <a:r>
              <a:rPr lang="en-US" sz="2800" dirty="0" smtClean="0"/>
              <a:t>If a polynomial has integer coefficients, then the rational zeros of the function are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1029" y="4470400"/>
                <a:ext cx="838756" cy="9028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029" y="4470400"/>
                <a:ext cx="838756" cy="9028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18971" y="4428304"/>
                <a:ext cx="7475893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𝑓𝑎𝑐𝑡𝑜𝑟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𝑐𝑜𝑛𝑠𝑡𝑎𝑛𝑡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𝑡𝑒𝑟𝑚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𝑝𝑜𝑙𝑦𝑛𝑜𝑚𝑖𝑎𝑙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𝑓𝑎𝑐𝑡𝑜𝑟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𝑙𝑒𝑎𝑑𝑖𝑛𝑔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𝑝𝑜𝑙𝑦𝑛𝑜𝑚𝑖𝑎𝑙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971" y="4428304"/>
                <a:ext cx="7475893" cy="9870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92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66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rational zeros of </a:t>
            </a:r>
            <a:r>
              <a:rPr lang="en-US" dirty="0" smtClean="0"/>
              <a:t>f(x) = x</a:t>
            </a:r>
            <a:r>
              <a:rPr lang="en-US" baseline="30000" dirty="0" smtClean="0"/>
              <a:t>3</a:t>
            </a:r>
            <a:r>
              <a:rPr lang="en-US" dirty="0" smtClean="0"/>
              <a:t> + 2x</a:t>
            </a:r>
            <a:r>
              <a:rPr lang="en-US" baseline="30000" dirty="0" smtClean="0"/>
              <a:t>2</a:t>
            </a:r>
            <a:r>
              <a:rPr lang="en-US" dirty="0" smtClean="0"/>
              <a:t> – 11x – 12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57223"/>
            <a:ext cx="4988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 = factors of constant term:</a:t>
            </a:r>
          </a:p>
          <a:p>
            <a:r>
              <a:rPr lang="en-US" sz="2800" dirty="0" smtClean="0"/>
              <a:t>Q = factors of leading coefficient: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26297" y="2457223"/>
                <a:ext cx="4530406" cy="934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1,  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2,  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3,  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4,  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6,  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297" y="2457223"/>
                <a:ext cx="4530406" cy="9347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546267"/>
                <a:ext cx="4786375" cy="757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So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46267"/>
                <a:ext cx="4786375" cy="757900"/>
              </a:xfrm>
              <a:prstGeom prst="rect">
                <a:avLst/>
              </a:prstGeom>
              <a:blipFill rotWithShape="0">
                <a:blip r:embed="rId3"/>
                <a:stretch>
                  <a:fillRect l="-2675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38200" y="4439104"/>
            <a:ext cx="3945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*Test these possible zeros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89611"/>
              </p:ext>
            </p:extLst>
          </p:nvPr>
        </p:nvGraphicFramePr>
        <p:xfrm>
          <a:off x="6096000" y="4251464"/>
          <a:ext cx="5358688" cy="71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672"/>
                <a:gridCol w="1339672"/>
                <a:gridCol w="1339672"/>
                <a:gridCol w="1339672"/>
              </a:tblGrid>
              <a:tr h="168481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-12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62946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>
            <a:stCxn id="7" idx="3"/>
          </p:cNvCxnSpPr>
          <p:nvPr/>
        </p:nvCxnSpPr>
        <p:spPr>
          <a:xfrm>
            <a:off x="4783383" y="4700714"/>
            <a:ext cx="59593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75454" y="44391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781800" y="4606894"/>
            <a:ext cx="0" cy="3554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630957" y="49765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826297" y="4808436"/>
            <a:ext cx="665943" cy="3527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932643" y="4784609"/>
            <a:ext cx="854997" cy="376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50021" y="4580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962505" y="4996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8414089" y="4774016"/>
            <a:ext cx="854997" cy="376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318740" y="4599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256897" y="499672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0606233" y="45730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47724" y="4999266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932643" y="5667085"/>
            <a:ext cx="4589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*Has a remainder, so 1 is not a zero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629115" y="4804771"/>
            <a:ext cx="854997" cy="376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06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4" grpId="0"/>
      <p:bldP spid="50" grpId="0"/>
      <p:bldP spid="51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1 Continued</a:t>
            </a:r>
            <a:endParaRPr lang="en-US" u="sn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19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rational zeros of </a:t>
            </a:r>
            <a:r>
              <a:rPr lang="en-US" dirty="0" smtClean="0"/>
              <a:t>f(x) = x</a:t>
            </a:r>
            <a:r>
              <a:rPr lang="en-US" baseline="30000" dirty="0" smtClean="0"/>
              <a:t>3</a:t>
            </a:r>
            <a:r>
              <a:rPr lang="en-US" dirty="0" smtClean="0"/>
              <a:t> + 2x</a:t>
            </a:r>
            <a:r>
              <a:rPr lang="en-US" baseline="30000" dirty="0" smtClean="0"/>
              <a:t>2</a:t>
            </a:r>
            <a:r>
              <a:rPr lang="en-US" dirty="0" smtClean="0"/>
              <a:t> – 11x – 12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94944"/>
              </p:ext>
            </p:extLst>
          </p:nvPr>
        </p:nvGraphicFramePr>
        <p:xfrm>
          <a:off x="1277514" y="2369639"/>
          <a:ext cx="5358688" cy="71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672"/>
                <a:gridCol w="1339672"/>
                <a:gridCol w="1339672"/>
                <a:gridCol w="1339672"/>
              </a:tblGrid>
              <a:tr h="168481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-12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62946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6968" y="255727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63314" y="2725069"/>
            <a:ext cx="0" cy="3554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2471" y="30947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07811" y="2926611"/>
            <a:ext cx="665943" cy="3527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14157" y="2902784"/>
            <a:ext cx="854997" cy="376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58798" y="269833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44019" y="3114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595603" y="2892191"/>
            <a:ext cx="854997" cy="376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37908" y="271811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76065" y="311489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87747" y="26912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2366" y="31174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429500" y="2691255"/>
            <a:ext cx="4584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*-1 is a zero.  If you factor this term</a:t>
            </a:r>
          </a:p>
          <a:p>
            <a:r>
              <a:rPr lang="en-US" sz="2400" dirty="0" smtClean="0"/>
              <a:t>   out, you’re left with: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9500" y="3642743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f(x) = (x + 1)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898685" y="3642742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– 12)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29500" y="4122958"/>
            <a:ext cx="299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*Can factor easily now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29500" y="4574231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f(x) = (x+1)(x – 3)(x + 4)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94862" y="5361709"/>
            <a:ext cx="55537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Zeros of f(x) = x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+ 2x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– 11x – 12 are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x = -1, 3, -4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865301" y="2875921"/>
            <a:ext cx="854997" cy="376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9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311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zeros of f(x) = 3x</a:t>
            </a:r>
            <a:r>
              <a:rPr lang="en-US" b="1" baseline="30000" dirty="0" smtClean="0"/>
              <a:t>4</a:t>
            </a:r>
            <a:r>
              <a:rPr lang="en-US" b="1" dirty="0" smtClean="0"/>
              <a:t> + x</a:t>
            </a:r>
            <a:r>
              <a:rPr lang="en-US" b="1" baseline="30000" dirty="0" smtClean="0"/>
              <a:t>3</a:t>
            </a:r>
            <a:r>
              <a:rPr lang="en-US" b="1" dirty="0" smtClean="0"/>
              <a:t> – 8x</a:t>
            </a:r>
            <a:r>
              <a:rPr lang="en-US" b="1" baseline="30000" dirty="0" smtClean="0"/>
              <a:t>2</a:t>
            </a:r>
            <a:r>
              <a:rPr lang="en-US" b="1" dirty="0" smtClean="0"/>
              <a:t> – 2x + 4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243285" y="2439884"/>
                <a:ext cx="1902059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±1,  ±2,  ±4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±1</m:t>
                          </m:r>
                          <m: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±3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285" y="2439884"/>
                <a:ext cx="1902059" cy="6594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927133" y="2397554"/>
                <a:ext cx="320831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1, ±2, ±4, ±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, ±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, ±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133" y="2397554"/>
                <a:ext cx="3208314" cy="6705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216181" y="2538756"/>
            <a:ext cx="54772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*For class purposes, we’ll be choosing the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correct zeros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576996"/>
              </p:ext>
            </p:extLst>
          </p:nvPr>
        </p:nvGraphicFramePr>
        <p:xfrm>
          <a:off x="1423112" y="3455946"/>
          <a:ext cx="5358690" cy="71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738"/>
                <a:gridCol w="1071738"/>
                <a:gridCol w="1071738"/>
                <a:gridCol w="1071738"/>
                <a:gridCol w="1071738"/>
              </a:tblGrid>
              <a:tr h="168481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62946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978408" y="3821968"/>
            <a:ext cx="0" cy="3554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07226" y="41704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53409" y="4012918"/>
            <a:ext cx="665943" cy="3527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08912" y="4012918"/>
            <a:ext cx="696633" cy="3527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1635" y="377756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05337" y="417044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145344" y="4015440"/>
            <a:ext cx="688901" cy="376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80833" y="377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09715" y="420739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39591" y="37963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18553" y="4191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282519" y="4015440"/>
            <a:ext cx="725899" cy="3396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41599" y="35781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320239" y="4000610"/>
            <a:ext cx="725899" cy="3396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46138" y="377756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1404" y="42073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98596" y="3685229"/>
            <a:ext cx="5155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 far, we can rewrite the polynomial as</a:t>
            </a:r>
          </a:p>
          <a:p>
            <a:r>
              <a:rPr lang="en-US" sz="2400" dirty="0" smtClean="0"/>
              <a:t>f(x) = (x + 1)(3x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– 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6x + 4)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216180" y="4625067"/>
            <a:ext cx="2232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*Repeat Process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8449100" y="4516226"/>
            <a:ext cx="725899" cy="3396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3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7" grpId="0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4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f(x) = (x + 1)(3x</a:t>
            </a:r>
            <a:r>
              <a:rPr lang="en-US" baseline="30000" dirty="0"/>
              <a:t>3</a:t>
            </a:r>
            <a:r>
              <a:rPr lang="en-US" dirty="0"/>
              <a:t> – 2x</a:t>
            </a:r>
            <a:r>
              <a:rPr lang="en-US" baseline="30000" dirty="0"/>
              <a:t>2</a:t>
            </a:r>
            <a:r>
              <a:rPr lang="en-US" dirty="0"/>
              <a:t> – 6x + 4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24791" y="2545773"/>
                <a:ext cx="651781" cy="671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791" y="2545773"/>
                <a:ext cx="651781" cy="6712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576572" y="2560392"/>
                <a:ext cx="1468672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±1,  ±2,  ±4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±1</m:t>
                          </m:r>
                          <m: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±3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572" y="2560392"/>
                <a:ext cx="1468672" cy="6420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8938"/>
              </p:ext>
            </p:extLst>
          </p:nvPr>
        </p:nvGraphicFramePr>
        <p:xfrm>
          <a:off x="4281933" y="2560392"/>
          <a:ext cx="4286952" cy="71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738"/>
                <a:gridCol w="1071738"/>
                <a:gridCol w="1071738"/>
                <a:gridCol w="1071738"/>
              </a:tblGrid>
              <a:tr h="168481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62946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834" marR="88834" marT="44417" marB="4441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837229" y="2926414"/>
            <a:ext cx="0" cy="3554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66047" y="32748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5132" y="3202427"/>
            <a:ext cx="483041" cy="267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967733" y="3117364"/>
            <a:ext cx="696633" cy="3527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43193" y="288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36895" y="32748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004165" y="3119886"/>
            <a:ext cx="688901" cy="376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9654" y="2882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68536" y="331183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804893" y="290083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77374" y="3295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41340" y="3119886"/>
            <a:ext cx="725899" cy="3396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829327" y="2589695"/>
                <a:ext cx="36580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327" y="2589695"/>
                <a:ext cx="365805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924791" y="4042064"/>
            <a:ext cx="2102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*Now we have: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509326" y="4125191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f(x) = (x + 1)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956611" y="4037374"/>
                <a:ext cx="925253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611" y="4037374"/>
                <a:ext cx="925253" cy="616515"/>
              </a:xfrm>
              <a:prstGeom prst="rect">
                <a:avLst/>
              </a:prstGeom>
              <a:blipFill rotWithShape="1">
                <a:blip r:embed="rId5"/>
                <a:stretch>
                  <a:fillRect l="-9868" r="-9211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696781" y="4125191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6)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242352" y="4586446"/>
            <a:ext cx="366266" cy="1763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08618" y="4532006"/>
            <a:ext cx="96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Factor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509326" y="5014453"/>
                <a:ext cx="3491661" cy="1510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f(x) = (x + 1)(x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)3(x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2)</a:t>
                </a:r>
              </a:p>
              <a:p>
                <a:r>
                  <a:rPr lang="en-US" sz="2400" dirty="0" smtClean="0"/>
                  <a:t>f(x) = 3(x </a:t>
                </a:r>
                <a:r>
                  <a:rPr lang="en-US" sz="2400" dirty="0"/>
                  <a:t>+ 1)(</a:t>
                </a:r>
                <a:r>
                  <a:rPr lang="en-US" sz="2400" dirty="0" smtClean="0"/>
                  <a:t>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)(x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– 2)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326" y="5014453"/>
                <a:ext cx="3491661" cy="1510029"/>
              </a:xfrm>
              <a:prstGeom prst="rect">
                <a:avLst/>
              </a:prstGeom>
              <a:blipFill rotWithShape="1">
                <a:blip r:embed="rId6"/>
                <a:stretch>
                  <a:fillRect l="-2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500869" y="6262577"/>
            <a:ext cx="5487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Therefore, the zeros of the function are:   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625532" y="6185151"/>
                <a:ext cx="1916037" cy="62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x = -1,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400" b="1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dirty="0" smtClean="0"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532" y="6185151"/>
                <a:ext cx="1916037" cy="625812"/>
              </a:xfrm>
              <a:prstGeom prst="rect">
                <a:avLst/>
              </a:prstGeom>
              <a:blipFill rotWithShape="1">
                <a:blip r:embed="rId7"/>
                <a:stretch>
                  <a:fillRect l="-5096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79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4" grpId="0"/>
      <p:bldP spid="25" grpId="0"/>
      <p:bldP spid="26" grpId="0"/>
      <p:bldP spid="27" grpId="0"/>
      <p:bldP spid="30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591</Words>
  <Application>Microsoft Office PowerPoint</Application>
  <PresentationFormat>Custom</PresentationFormat>
  <Paragraphs>107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Opening Questions</vt:lpstr>
      <vt:lpstr>6.6:  Finding Rational Zeros</vt:lpstr>
      <vt:lpstr>Using The Rational Zero Theorem</vt:lpstr>
      <vt:lpstr>Ex</vt:lpstr>
      <vt:lpstr>Ex 1 Continued</vt:lpstr>
      <vt:lpstr>Ex 2</vt:lpstr>
      <vt:lpstr>Ex 2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Adam Child</dc:creator>
  <cp:lastModifiedBy>student</cp:lastModifiedBy>
  <cp:revision>13</cp:revision>
  <dcterms:created xsi:type="dcterms:W3CDTF">2016-03-01T16:15:48Z</dcterms:created>
  <dcterms:modified xsi:type="dcterms:W3CDTF">2016-03-03T02:32:06Z</dcterms:modified>
</cp:coreProperties>
</file>