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7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5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1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3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3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7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8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5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84A7A-5305-448A-895E-2887F1AD160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9FCC-8CE9-403F-8FBB-886BA89DE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2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Opening Questions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Simplify</a:t>
                </a:r>
              </a:p>
              <a:p>
                <a:pPr marL="0" indent="0">
                  <a:buNone/>
                </a:pPr>
                <a:r>
                  <a:rPr lang="en-US" dirty="0" smtClean="0"/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					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Find the missing factor</a:t>
                </a: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dirty="0" smtClean="0"/>
                  <a:t>3) 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2x – 63 = (x – 9)(?)		4)  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+ 13x + 15 = (x + 5)(?)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6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Given a Zero of a Polynomial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50289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 1</a:t>
            </a:r>
            <a:r>
              <a:rPr lang="en-US" dirty="0" smtClean="0"/>
              <a:t>	</a:t>
            </a:r>
            <a:r>
              <a:rPr lang="en-US" b="1" dirty="0" smtClean="0"/>
              <a:t>Factor f(x) = 2x</a:t>
            </a:r>
            <a:r>
              <a:rPr lang="en-US" b="1" baseline="30000" dirty="0" smtClean="0"/>
              <a:t>3</a:t>
            </a:r>
            <a:r>
              <a:rPr lang="en-US" b="1" dirty="0" smtClean="0"/>
              <a:t> + 11x</a:t>
            </a:r>
            <a:r>
              <a:rPr lang="en-US" b="1" baseline="30000" dirty="0" smtClean="0"/>
              <a:t>2</a:t>
            </a:r>
            <a:r>
              <a:rPr lang="en-US" b="1" dirty="0" smtClean="0"/>
              <a:t> + 18x + 9 given f(-3) = 0 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10851"/>
            <a:ext cx="9241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*Because f(-3) = 0, that means when x = -3, the function will equal zero.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Which means x+3 is a factor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41913"/>
              </p:ext>
            </p:extLst>
          </p:nvPr>
        </p:nvGraphicFramePr>
        <p:xfrm>
          <a:off x="1830977" y="3576785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16583" y="374563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-3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3777" y="3915383"/>
            <a:ext cx="0" cy="3727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86522" y="431846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cxnSp>
        <p:nvCxnSpPr>
          <p:cNvPr id="9" name="Straight Arrow Connector 8"/>
          <p:cNvCxnSpPr>
            <a:endCxn id="8" idx="1"/>
          </p:cNvCxnSpPr>
          <p:nvPr/>
        </p:nvCxnSpPr>
        <p:spPr>
          <a:xfrm>
            <a:off x="1489078" y="4132077"/>
            <a:ext cx="997444" cy="3864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759510" y="4132077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3054" y="388804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-6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129658" y="432529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454243" y="4103054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69922" y="3901715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-15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0560" y="436120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086030" y="4160876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93302" y="388804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-9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320356" y="431922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16583" y="4977916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 + 3)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199785" y="4977916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+ 5x + 3)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288694" y="5588137"/>
            <a:ext cx="271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*Can factor more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269582" y="5239526"/>
            <a:ext cx="1598233" cy="241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31372" y="4977916"/>
            <a:ext cx="3113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(x + 3)(2x + 3)(x + 1)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5740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537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Find all the zeros of the function f(x) = x</a:t>
            </a:r>
            <a:r>
              <a:rPr lang="en-US" b="1" baseline="30000" dirty="0" smtClean="0"/>
              <a:t>3</a:t>
            </a:r>
            <a:r>
              <a:rPr lang="en-US" b="1" dirty="0" smtClean="0"/>
              <a:t> – 2x</a:t>
            </a:r>
            <a:r>
              <a:rPr lang="en-US" b="1" baseline="30000" dirty="0" smtClean="0"/>
              <a:t>2</a:t>
            </a:r>
            <a:r>
              <a:rPr lang="en-US" b="1" dirty="0" smtClean="0"/>
              <a:t> – 9x + 18 if x = 2 is one zero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46726"/>
              </p:ext>
            </p:extLst>
          </p:nvPr>
        </p:nvGraphicFramePr>
        <p:xfrm>
          <a:off x="2703174" y="2700997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88780" y="28698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15974" y="3039595"/>
            <a:ext cx="0" cy="3727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8719" y="344267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2361275" y="3256289"/>
            <a:ext cx="997444" cy="3864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31707" y="3256289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01523" y="30122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1855" y="34495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26440" y="3227266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12459" y="302592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39029" y="3485419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-9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958227" y="3285088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09227" y="301226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-18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192553" y="344344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0500" y="4285206"/>
            <a:ext cx="1909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f(x) = (x – 2)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663229" y="4285206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9)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950500" y="4823388"/>
            <a:ext cx="3708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</a:t>
            </a:r>
            <a:r>
              <a:rPr lang="en-US" sz="2800" dirty="0" smtClean="0"/>
              <a:t>(x) = (x – 2)(x + 3)(x – 2)</a:t>
            </a:r>
            <a:endParaRPr lang="en-US" sz="2800" dirty="0"/>
          </a:p>
        </p:txBody>
      </p:sp>
      <p:cxnSp>
        <p:nvCxnSpPr>
          <p:cNvPr id="26" name="Straight Arrow Connector 25"/>
          <p:cNvCxnSpPr>
            <a:stCxn id="22" idx="3"/>
          </p:cNvCxnSpPr>
          <p:nvPr/>
        </p:nvCxnSpPr>
        <p:spPr>
          <a:xfrm>
            <a:off x="4658566" y="5084998"/>
            <a:ext cx="129580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54373" y="4808426"/>
                <a:ext cx="452457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Zeros of x</a:t>
                </a:r>
                <a:r>
                  <a:rPr lang="en-US" sz="2800" b="1" baseline="30000" dirty="0" smtClean="0"/>
                  <a:t>3</a:t>
                </a:r>
                <a:r>
                  <a:rPr lang="en-US" sz="2800" b="1" dirty="0" smtClean="0"/>
                  <a:t> – 2x</a:t>
                </a:r>
                <a:r>
                  <a:rPr lang="en-US" sz="2800" b="1" baseline="30000" dirty="0" smtClean="0"/>
                  <a:t>2</a:t>
                </a:r>
                <a:r>
                  <a:rPr lang="en-US" sz="2800" b="1" dirty="0" smtClean="0"/>
                  <a:t> – 9x + 18 are</a:t>
                </a:r>
              </a:p>
              <a:p>
                <a:r>
                  <a:rPr lang="en-US" sz="2800" b="1" dirty="0"/>
                  <a:t> </a:t>
                </a:r>
                <a:r>
                  <a:rPr lang="en-US" sz="2800" b="1" dirty="0" smtClean="0"/>
                  <a:t>                 x = 2,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373" y="4808426"/>
                <a:ext cx="4524572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2830" t="-6410" r="-1752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09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3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825625"/>
            <a:ext cx="1115568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factors given the zero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10x + 8 given f(-4) = 0		2) f(x) = 3x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+ 14x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28x -24 given f(-6) = 0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dirty="0" smtClean="0"/>
              <a:t>Find all the zeros of the function</a:t>
            </a:r>
          </a:p>
          <a:p>
            <a:pPr marL="0" indent="0">
              <a:buNone/>
            </a:pPr>
            <a:r>
              <a:rPr lang="en-US" sz="2400" dirty="0" smtClean="0"/>
              <a:t>3)  f(x) =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+ 3x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34x + 48 given f(3) = 0	4)  f(x) = 2x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– 9x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32x – 21 given f(7) = 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48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Real World Application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are an accountant for a manufacturer of radios.  The demand function for the radios is </a:t>
            </a:r>
            <a:r>
              <a:rPr lang="en-US" i="1" dirty="0" smtClean="0"/>
              <a:t>p = 40 – 4x</a:t>
            </a:r>
            <a:r>
              <a:rPr lang="en-US" i="1" baseline="30000" dirty="0" smtClean="0"/>
              <a:t>2</a:t>
            </a:r>
            <a:r>
              <a:rPr lang="en-US" i="1" dirty="0"/>
              <a:t> </a:t>
            </a:r>
            <a:r>
              <a:rPr lang="en-US" dirty="0" smtClean="0"/>
              <a:t>where x is the number of radios produced in millions.  It costs the company $15 to make a radio.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 Write an equation giving profit as a function of the number of 	     radios produced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b)  The company currently produces 1.5 Million radios and makes 	      a profit of $24 million, but you would like to scale back 	   	      production.  What lesser number of radios could the 	  	 	      company produce to yield the same 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104"/>
            <a:ext cx="10515600" cy="1325563"/>
          </a:xfrm>
        </p:spPr>
        <p:txBody>
          <a:bodyPr/>
          <a:lstStyle/>
          <a:p>
            <a:r>
              <a:rPr lang="en-US" u="sng" dirty="0" smtClean="0"/>
              <a:t>Real World Application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92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02258" y="1739245"/>
            <a:ext cx="3653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Profit = Revenue – Cost 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069058" y="2262465"/>
            <a:ext cx="518160" cy="3505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872798" y="2612985"/>
                <a:ext cx="31822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(Price/unit)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 smtClean="0"/>
                  <a:t> (# of units)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98" y="2612985"/>
                <a:ext cx="3182281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2874" t="-10667" r="-210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7314159" y="2262465"/>
            <a:ext cx="696219" cy="3505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314159" y="2612984"/>
                <a:ext cx="31066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(Cost/unit)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 smtClean="0"/>
                  <a:t> (# of units)</a:t>
                </a:r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159" y="2612984"/>
                <a:ext cx="310668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3143" t="-10667" r="-196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59982" y="3248228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 =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69058" y="3246194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(40 – 4x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44979" y="3246194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967297" y="324619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–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265159" y="3246194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(15)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836582" y="3246194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104233" y="3768892"/>
            <a:ext cx="29017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 = 40x – 4x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– 15x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/>
              <a:t>P = -4x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+ 25x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8207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380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Real World Application Continued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48380" y="1325563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40250" y="1325563"/>
            <a:ext cx="27847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 = -4x</a:t>
            </a:r>
            <a:r>
              <a:rPr lang="en-US" sz="2800" baseline="30000" dirty="0"/>
              <a:t>3</a:t>
            </a:r>
            <a:r>
              <a:rPr lang="en-US" sz="2800" dirty="0"/>
              <a:t> + </a:t>
            </a:r>
            <a:r>
              <a:rPr lang="en-US" sz="2800" dirty="0" smtClean="0"/>
              <a:t>25x</a:t>
            </a:r>
          </a:p>
          <a:p>
            <a:r>
              <a:rPr lang="en-US" sz="2800" dirty="0" smtClean="0"/>
              <a:t>24 = -4x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+ 25x</a:t>
            </a:r>
          </a:p>
          <a:p>
            <a:r>
              <a:rPr lang="en-US" sz="2800" dirty="0" smtClean="0"/>
              <a:t>0 = -4x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+ 25x - 24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26816" y="2018061"/>
            <a:ext cx="417259" cy="6924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8380" y="2614631"/>
            <a:ext cx="4204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*We know 1.5 million is already </a:t>
            </a:r>
          </a:p>
          <a:p>
            <a:r>
              <a:rPr lang="en-US" sz="2400" dirty="0" smtClean="0"/>
              <a:t>one answer, or one zero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07364"/>
              </p:ext>
            </p:extLst>
          </p:nvPr>
        </p:nvGraphicFramePr>
        <p:xfrm>
          <a:off x="5314351" y="1116031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99957" y="128488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27151" y="1454629"/>
            <a:ext cx="0" cy="3727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624" y="1857711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-4</a:t>
            </a:r>
            <a:endParaRPr lang="en-US" sz="2000" dirty="0"/>
          </a:p>
        </p:txBody>
      </p:sp>
      <p:cxnSp>
        <p:nvCxnSpPr>
          <p:cNvPr id="12" name="Straight Arrow Connector 11"/>
          <p:cNvCxnSpPr>
            <a:stCxn id="9" idx="2"/>
            <a:endCxn id="11" idx="1"/>
          </p:cNvCxnSpPr>
          <p:nvPr/>
        </p:nvCxnSpPr>
        <p:spPr>
          <a:xfrm>
            <a:off x="5038163" y="1654213"/>
            <a:ext cx="875461" cy="403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242884" y="1671323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28292" y="142729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-6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13032" y="186454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-6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7937617" y="1642300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67364" y="1440961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-9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165798" y="19004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16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569404" y="1700122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20404" y="1427294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</a:t>
            </a:r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0803730" y="185847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8821" y="2386416"/>
            <a:ext cx="2558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*Rewrite as factors</a:t>
            </a:r>
          </a:p>
          <a:p>
            <a:r>
              <a:rPr lang="en-US" sz="2400" dirty="0" smtClean="0"/>
              <a:t>(x – 1.5)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361379" y="2755748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(-4x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6x + 16)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48821" y="3439629"/>
            <a:ext cx="3084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*Simplify</a:t>
            </a:r>
          </a:p>
          <a:p>
            <a:r>
              <a:rPr lang="en-US" sz="2400" dirty="0" smtClean="0"/>
              <a:t>(x – 1.5) -2(2x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+ 3x – 8)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61705" y="3886597"/>
                <a:ext cx="3248774" cy="1249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*Use quadratic equation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05" y="3886597"/>
                <a:ext cx="3248774" cy="1249766"/>
              </a:xfrm>
              <a:prstGeom prst="rect">
                <a:avLst/>
              </a:prstGeom>
              <a:blipFill rotWithShape="0">
                <a:blip r:embed="rId2"/>
                <a:stretch>
                  <a:fillRect l="-3002" t="-3902" r="-1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 flipH="1">
            <a:off x="3708457" y="4036121"/>
            <a:ext cx="16058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230646" y="4237236"/>
                <a:ext cx="3492623" cy="95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−4(2)(−8)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2(2)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646" y="4237236"/>
                <a:ext cx="3492623" cy="9585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6564668" y="4243943"/>
                <a:ext cx="2411429" cy="863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9+64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668" y="4243943"/>
                <a:ext cx="2411429" cy="8638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8911836" y="4224787"/>
                <a:ext cx="1560748" cy="86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836" y="4224787"/>
                <a:ext cx="1560748" cy="86696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8718689" y="5136363"/>
                <a:ext cx="20526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1.39, −2.89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689" y="5136363"/>
                <a:ext cx="2052678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714515" y="5591619"/>
            <a:ext cx="108252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Can’t have negative units, so the company must make about 1.39 million </a:t>
            </a:r>
          </a:p>
          <a:p>
            <a:r>
              <a:rPr lang="en-US" sz="2800" dirty="0" smtClean="0"/>
              <a:t>radios to produce the same profit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574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4" grpId="0"/>
      <p:bldP spid="15" grpId="0"/>
      <p:bldP spid="17" grpId="0"/>
      <p:bldP spid="18" grpId="0"/>
      <p:bldP spid="20" grpId="0"/>
      <p:bldP spid="21" grpId="0"/>
      <p:bldP spid="25" grpId="0"/>
      <p:bldP spid="30" grpId="0"/>
      <p:bldP spid="31" grpId="0"/>
      <p:bldP spid="32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company that manufactures CD-ROM drives would like to increase its production.  The demand function for the drivers is </a:t>
            </a:r>
            <a:r>
              <a:rPr lang="en-US" i="1" dirty="0" smtClean="0"/>
              <a:t>p = 75 – 3x</a:t>
            </a:r>
            <a:r>
              <a:rPr lang="en-US" i="1" baseline="30000" dirty="0" smtClean="0"/>
              <a:t>2</a:t>
            </a:r>
            <a:r>
              <a:rPr lang="en-US" i="1" dirty="0" smtClean="0"/>
              <a:t>, </a:t>
            </a:r>
            <a:r>
              <a:rPr lang="en-US" dirty="0" smtClean="0"/>
              <a:t>where p is the price the company charges per unit when the company produces </a:t>
            </a:r>
            <a:r>
              <a:rPr lang="en-US" i="1" dirty="0" smtClean="0"/>
              <a:t>x</a:t>
            </a:r>
            <a:r>
              <a:rPr lang="en-US" dirty="0" smtClean="0"/>
              <a:t> million units.  It costs the company $25 to produce each drive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  Write an equation giving the company’s profit as a function of 	      the number of CD-ROM drives it manufactures</a:t>
            </a:r>
          </a:p>
          <a:p>
            <a:pPr marL="0" indent="0">
              <a:buNone/>
            </a:pPr>
            <a:r>
              <a:rPr lang="en-US" dirty="0" smtClean="0"/>
              <a:t>	b)  The company currently manufactures 2 million CD-ROM 	  	      drives and makes a profit of $76 million.  At what other </a:t>
            </a:r>
            <a:r>
              <a:rPr lang="en-US" smtClean="0"/>
              <a:t>level 	      of </a:t>
            </a:r>
            <a:r>
              <a:rPr lang="en-US" dirty="0" smtClean="0"/>
              <a:t>production would the company also make $76 million?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6.5:  The Remainder and Factor Theorems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Objective:  Divide polynomials and relate the result to the remainder 	        theorem and the factor theorem</a:t>
            </a:r>
          </a:p>
          <a:p>
            <a:pPr algn="l"/>
            <a:r>
              <a:rPr lang="en-US" b="1" dirty="0"/>
              <a:t>	 </a:t>
            </a:r>
            <a:r>
              <a:rPr lang="en-US" b="1" dirty="0" smtClean="0"/>
              <a:t>       Use polynomial division in real life problems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436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Polynomial Long Division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36774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  <a:r>
                  <a:rPr lang="en-US" dirty="0" smtClean="0"/>
                  <a:t>	</a:t>
                </a:r>
                <a:r>
                  <a:rPr lang="en-US" b="1" dirty="0" smtClean="0"/>
                  <a:t>Divide the quotient using long division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367741"/>
              </a:xfrm>
              <a:blipFill rotWithShape="0">
                <a:blip r:embed="rId2"/>
                <a:stretch>
                  <a:fillRect l="-1217" t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332849" y="2672862"/>
            <a:ext cx="1747911" cy="2836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5823157"/>
                  </p:ext>
                </p:extLst>
              </p:nvPr>
            </p:nvGraphicFramePr>
            <p:xfrm>
              <a:off x="6297050" y="2824460"/>
              <a:ext cx="4678680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4959"/>
                    <a:gridCol w="3303721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alpha val="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  <m:sSup>
                                  <m:sSup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5823157"/>
                  </p:ext>
                </p:extLst>
              </p:nvPr>
            </p:nvGraphicFramePr>
            <p:xfrm>
              <a:off x="6297050" y="2824460"/>
              <a:ext cx="4678680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4959"/>
                    <a:gridCol w="3303721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1613" r="-240708" b="-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41621" t="-1613" r="-184" b="-161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1427822" y="3328303"/>
            <a:ext cx="43962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*Take the first term of the divisor </a:t>
            </a:r>
          </a:p>
          <a:p>
            <a:r>
              <a:rPr lang="en-US" sz="2400" dirty="0" smtClean="0"/>
              <a:t>and see what we would have to </a:t>
            </a:r>
          </a:p>
          <a:p>
            <a:r>
              <a:rPr lang="en-US" sz="2400" dirty="0" smtClean="0"/>
              <a:t>multiply by to match the first </a:t>
            </a:r>
          </a:p>
          <a:p>
            <a:r>
              <a:rPr lang="en-US" sz="2400" dirty="0" smtClean="0"/>
              <a:t>term of the numerator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290546" y="238766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17877" y="1363960"/>
            <a:ext cx="3135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*Multiply by the divisor</a:t>
            </a:r>
            <a:endParaRPr lang="en-US" sz="2400" dirty="0"/>
          </a:p>
        </p:txBody>
      </p:sp>
      <p:sp>
        <p:nvSpPr>
          <p:cNvPr id="11" name="Curved Up Arrow 10"/>
          <p:cNvSpPr/>
          <p:nvPr/>
        </p:nvSpPr>
        <p:spPr>
          <a:xfrm rot="10800000">
            <a:off x="7086599" y="2106875"/>
            <a:ext cx="2481097" cy="3421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93716" y="3157227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</a:t>
            </a:r>
            <a:r>
              <a:rPr lang="en-US" baseline="30000" dirty="0" smtClean="0"/>
              <a:t>4</a:t>
            </a:r>
            <a:r>
              <a:rPr lang="en-US" dirty="0" smtClean="0"/>
              <a:t> –  4x</a:t>
            </a:r>
            <a:r>
              <a:rPr lang="en-US" baseline="30000" dirty="0" smtClean="0"/>
              <a:t>3   </a:t>
            </a:r>
            <a:r>
              <a:rPr lang="en-US" dirty="0" smtClean="0"/>
              <a:t> +  4x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27822" y="5032900"/>
            <a:ext cx="1385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*Subtract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590367" y="3142130"/>
            <a:ext cx="223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–  (                               )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993716" y="3526559"/>
            <a:ext cx="179212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636390" y="3570735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7x</a:t>
            </a:r>
            <a:r>
              <a:rPr lang="en-US" baseline="30000" dirty="0" smtClean="0"/>
              <a:t>3</a:t>
            </a:r>
            <a:r>
              <a:rPr lang="en-US" dirty="0" smtClean="0"/>
              <a:t> –  4x</a:t>
            </a:r>
            <a:r>
              <a:rPr lang="en-US" baseline="30000" dirty="0" smtClean="0"/>
              <a:t>2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058400" y="3157226"/>
            <a:ext cx="0" cy="35324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632175" y="357073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+ 5x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27822" y="5629502"/>
            <a:ext cx="1216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*Repeat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9685075" y="238281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+ 7x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636390" y="3928467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7x</a:t>
            </a:r>
            <a:r>
              <a:rPr lang="en-US" baseline="30000" dirty="0" smtClean="0"/>
              <a:t>3</a:t>
            </a:r>
            <a:r>
              <a:rPr lang="en-US" dirty="0" smtClean="0"/>
              <a:t> – 14x</a:t>
            </a:r>
            <a:r>
              <a:rPr lang="en-US" baseline="30000" dirty="0" smtClean="0"/>
              <a:t>2</a:t>
            </a:r>
            <a:r>
              <a:rPr lang="en-US" dirty="0" smtClean="0"/>
              <a:t> + 14x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23984" y="3928467"/>
            <a:ext cx="223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–  (                               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8574051" y="4334398"/>
            <a:ext cx="179212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204173" y="4336107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10x</a:t>
            </a:r>
            <a:r>
              <a:rPr lang="en-US" baseline="30000" dirty="0" smtClean="0"/>
              <a:t>2</a:t>
            </a:r>
            <a:r>
              <a:rPr lang="en-US" dirty="0" smtClean="0"/>
              <a:t> –  9x  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546080" y="3173316"/>
            <a:ext cx="0" cy="116108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54581" y="4336968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– 1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143360" y="239958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+ 10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123850" y="4668227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10x</a:t>
            </a:r>
            <a:r>
              <a:rPr lang="en-US" baseline="30000" dirty="0" smtClean="0"/>
              <a:t>2</a:t>
            </a:r>
            <a:r>
              <a:rPr lang="en-US" dirty="0" smtClean="0"/>
              <a:t> – 20x + 20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680792" y="4652137"/>
            <a:ext cx="223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–  (                               )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9020807" y="5039019"/>
            <a:ext cx="179212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794164" y="5081735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11x – 21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94034" y="5291867"/>
            <a:ext cx="5149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Remainder, put this over original divisor</a:t>
            </a:r>
            <a:endParaRPr lang="en-US" sz="2400" dirty="0"/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 flipV="1">
            <a:off x="9273519" y="5266401"/>
            <a:ext cx="520645" cy="2591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086599" y="5844971"/>
                <a:ext cx="4196533" cy="7923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599" y="5844971"/>
                <a:ext cx="4196533" cy="7923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5795737"/>
                <a:ext cx="3232488" cy="8490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795737"/>
                <a:ext cx="3232488" cy="8490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48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4" grpId="0"/>
      <p:bldP spid="16" grpId="0"/>
      <p:bldP spid="20" grpId="0"/>
      <p:bldP spid="23" grpId="0"/>
      <p:bldP spid="24" grpId="0"/>
      <p:bldP spid="25" grpId="0"/>
      <p:bldP spid="26" grpId="0"/>
      <p:bldP spid="27" grpId="0"/>
      <p:bldP spid="29" grpId="0"/>
      <p:bldP spid="32" grpId="0"/>
      <p:bldP spid="33" grpId="0"/>
      <p:bldP spid="34" grpId="0"/>
      <p:bldP spid="35" grpId="0"/>
      <p:bldP spid="37" grpId="0"/>
      <p:bldP spid="38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838200" y="1825625"/>
                <a:ext cx="10515600" cy="13677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1" dirty="0" smtClean="0"/>
                  <a:t>Divide </a:t>
                </a:r>
                <a:r>
                  <a:rPr lang="en-US" b="1" dirty="0"/>
                  <a:t>the quotient using long division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1367741"/>
              </a:xfrm>
              <a:prstGeom prst="rect">
                <a:avLst/>
              </a:prstGeom>
              <a:blipFill rotWithShape="0">
                <a:blip r:embed="rId2"/>
                <a:stretch>
                  <a:fillRect l="-1217" t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4332849" y="2672862"/>
            <a:ext cx="1747911" cy="2836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220344"/>
                  </p:ext>
                </p:extLst>
              </p:nvPr>
            </p:nvGraphicFramePr>
            <p:xfrm>
              <a:off x="6297050" y="2824460"/>
              <a:ext cx="4678680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4959"/>
                    <a:gridCol w="3303721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alpha val="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sSup>
                                  <m:sSup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220344"/>
                  </p:ext>
                </p:extLst>
              </p:nvPr>
            </p:nvGraphicFramePr>
            <p:xfrm>
              <a:off x="6297050" y="2824460"/>
              <a:ext cx="4678680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4959"/>
                    <a:gridCol w="3303721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1613" r="-240708" b="-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41621" t="-1613" r="-184" b="-96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9" name="TextBox 28"/>
          <p:cNvSpPr txBox="1"/>
          <p:nvPr/>
        </p:nvSpPr>
        <p:spPr>
          <a:xfrm>
            <a:off x="9290546" y="238766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17877" y="1363960"/>
            <a:ext cx="3135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*Multiply by the divisor</a:t>
            </a:r>
            <a:endParaRPr lang="en-US" sz="2400" dirty="0"/>
          </a:p>
        </p:txBody>
      </p:sp>
      <p:sp>
        <p:nvSpPr>
          <p:cNvPr id="31" name="Curved Up Arrow 30"/>
          <p:cNvSpPr/>
          <p:nvPr/>
        </p:nvSpPr>
        <p:spPr>
          <a:xfrm rot="10800000">
            <a:off x="7086599" y="2106875"/>
            <a:ext cx="2481097" cy="3421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052007" y="3157226"/>
                <a:ext cx="1534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007" y="3157226"/>
                <a:ext cx="153439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716412" y="3182573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–  (                           )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993716" y="3526559"/>
            <a:ext cx="179212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608254" y="3570735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– y</a:t>
            </a:r>
            <a:r>
              <a:rPr lang="en-US" baseline="30000" dirty="0" smtClean="0"/>
              <a:t>3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968248" y="3157226"/>
            <a:ext cx="9652" cy="46154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547767" y="3570735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/>
              <a:t>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685075" y="2410953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–  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636390" y="3928467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– y</a:t>
            </a:r>
            <a:r>
              <a:rPr lang="en-US" baseline="30000" dirty="0" smtClean="0"/>
              <a:t>3</a:t>
            </a:r>
            <a:r>
              <a:rPr lang="en-US" dirty="0" smtClean="0"/>
              <a:t> – y</a:t>
            </a:r>
            <a:r>
              <a:rPr lang="en-US" baseline="30000" dirty="0" smtClean="0"/>
              <a:t>2</a:t>
            </a:r>
            <a:r>
              <a:rPr lang="en-US" dirty="0" smtClean="0"/>
              <a:t> – y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261498" y="3936512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–  (                      )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8574051" y="4334398"/>
            <a:ext cx="179212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204173" y="4336107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2y</a:t>
            </a:r>
            <a:r>
              <a:rPr lang="en-US" baseline="30000" dirty="0" smtClean="0"/>
              <a:t>2</a:t>
            </a:r>
            <a:r>
              <a:rPr lang="en-US" dirty="0" smtClean="0"/>
              <a:t> +  2y  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0450581" y="3173316"/>
            <a:ext cx="0" cy="116108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098309" y="433696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+5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143360" y="244179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250462" y="4668227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2y</a:t>
            </a:r>
            <a:r>
              <a:rPr lang="en-US" baseline="30000" dirty="0" smtClean="0"/>
              <a:t>2</a:t>
            </a:r>
            <a:r>
              <a:rPr lang="en-US" dirty="0" smtClean="0"/>
              <a:t> + 2y + 2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885085" y="4667211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–  (                      )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9020807" y="5039019"/>
            <a:ext cx="179212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794164" y="5081735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3 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9273519" y="5291867"/>
            <a:ext cx="804502" cy="2336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94034" y="5291867"/>
            <a:ext cx="5149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Remainder, put this over original divisor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086599" y="5844971"/>
                <a:ext cx="3484800" cy="849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599" y="5844971"/>
                <a:ext cx="3484800" cy="84946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332849" y="5816681"/>
                <a:ext cx="2883032" cy="9061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849" y="5816681"/>
                <a:ext cx="2883032" cy="90614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97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 animBg="1"/>
      <p:bldP spid="32" grpId="0"/>
      <p:bldP spid="33" grpId="0"/>
      <p:bldP spid="35" grpId="0"/>
      <p:bldP spid="37" grpId="0"/>
      <p:bldP spid="38" grpId="0"/>
      <p:bldP spid="39" grpId="0"/>
      <p:bldP spid="40" grpId="0"/>
      <p:bldP spid="42" grpId="0"/>
      <p:bldP spid="44" grpId="0"/>
      <p:bldP spid="45" grpId="0"/>
      <p:bldP spid="46" grpId="0"/>
      <p:bldP spid="47" grpId="0"/>
      <p:bldP spid="49" grpId="0"/>
      <p:bldP spid="51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78510"/>
                <a:ext cx="10515600" cy="47721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					2)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 smtClean="0"/>
                  <a:t>						4)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		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78510"/>
                <a:ext cx="10515600" cy="4772123"/>
              </a:xfrm>
              <a:blipFill rotWithShape="0">
                <a:blip r:embed="rId2"/>
                <a:stretch>
                  <a:fillRect l="-1217" b="-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2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Using Synthetic Division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  <a:r>
                  <a:rPr lang="en-US" dirty="0" smtClean="0"/>
                  <a:t>  </a:t>
                </a:r>
                <a:r>
                  <a:rPr lang="en-US" b="1" dirty="0" smtClean="0"/>
                  <a:t>Divide the polynomial using synthetic division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−9)÷(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*Set up using synthetic division.  Take all coefficients, including zero if you’re missing a term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0941"/>
              </p:ext>
            </p:extLst>
          </p:nvPr>
        </p:nvGraphicFramePr>
        <p:xfrm>
          <a:off x="4079240" y="4001294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4035088"/>
            <a:ext cx="2411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*Use the opposite of </a:t>
            </a:r>
          </a:p>
          <a:p>
            <a:r>
              <a:rPr lang="en-US" sz="2000" dirty="0" smtClean="0"/>
              <a:t>the constant term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23160" y="4480560"/>
            <a:ext cx="883920" cy="914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64846" y="41701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892040" y="4339892"/>
            <a:ext cx="0" cy="3727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4785" y="47429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2" name="Straight Arrow Connector 11"/>
          <p:cNvCxnSpPr>
            <a:endCxn id="11" idx="1"/>
          </p:cNvCxnSpPr>
          <p:nvPr/>
        </p:nvCxnSpPr>
        <p:spPr>
          <a:xfrm>
            <a:off x="3737341" y="4556586"/>
            <a:ext cx="997444" cy="3864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007773" y="4556586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79373" y="43125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348893" y="474980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702506" y="4527563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19783" y="432622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019783" y="478571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334293" y="4585385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614135" y="43125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9568619" y="474373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-5</a:t>
            </a:r>
            <a:endParaRPr lang="en-US" sz="2000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>
          <a:xfrm flipH="1" flipV="1">
            <a:off x="9961675" y="4943793"/>
            <a:ext cx="457200" cy="19472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368124" y="4919084"/>
            <a:ext cx="1548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Remainder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51961" y="5298266"/>
            <a:ext cx="6181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*Rewrite the equation.  All your answers </a:t>
            </a:r>
          </a:p>
          <a:p>
            <a:r>
              <a:rPr lang="en-US" sz="2400" dirty="0" smtClean="0"/>
              <a:t>from the synthetic division are the coefficients.  </a:t>
            </a:r>
          </a:p>
          <a:p>
            <a:r>
              <a:rPr lang="en-US" sz="2400" dirty="0" smtClean="0"/>
              <a:t>Your exponent is now one less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96000" y="5411995"/>
                <a:ext cx="5101012" cy="15323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−9÷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411995"/>
                <a:ext cx="5101012" cy="15323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1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6" grpId="0"/>
      <p:bldP spid="17" grpId="0"/>
      <p:bldP spid="19" grpId="0"/>
      <p:bldP spid="20" grpId="0"/>
      <p:bldP spid="22" grpId="0"/>
      <p:bldP spid="23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64325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– 10x – 24)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 smtClean="0"/>
                  <a:t> (x – 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643255"/>
              </a:xfrm>
              <a:blipFill rotWithShape="0">
                <a:blip r:embed="rId2"/>
                <a:stretch>
                  <a:fillRect l="-1217" t="-15094" b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45518"/>
              </p:ext>
            </p:extLst>
          </p:nvPr>
        </p:nvGraphicFramePr>
        <p:xfrm>
          <a:off x="4414520" y="2603817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00126" y="277266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27320" y="2942415"/>
            <a:ext cx="0" cy="3727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70065" y="334549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4072621" y="3159109"/>
            <a:ext cx="997444" cy="3864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343053" y="3159109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14653" y="29150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84173" y="33523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037786" y="3130086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55063" y="292874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94103" y="3388239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8669573" y="3187908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49415" y="291508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-3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903899" y="3346261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-27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838200" y="4797425"/>
                <a:ext cx="3962400" cy="6432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(x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– 10x – 24)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 smtClean="0"/>
                  <a:t> (x – 3) =</a:t>
                </a:r>
                <a:endParaRPr lang="en-US" dirty="0"/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97425"/>
                <a:ext cx="3962400" cy="643255"/>
              </a:xfrm>
              <a:prstGeom prst="rect">
                <a:avLst/>
              </a:prstGeom>
              <a:blipFill rotWithShape="0">
                <a:blip r:embed="rId3"/>
                <a:stretch>
                  <a:fillRect l="-3231" t="-16038" b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1343" y="4640138"/>
                <a:ext cx="2529860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x</a:t>
                </a:r>
                <a:r>
                  <a:rPr lang="en-US" sz="2800" b="1" baseline="30000" dirty="0" smtClean="0"/>
                  <a:t>2</a:t>
                </a:r>
                <a:r>
                  <a:rPr lang="en-US" sz="2800" b="1" dirty="0" smtClean="0"/>
                  <a:t> + 3x – 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343" y="4640138"/>
                <a:ext cx="2529860" cy="714683"/>
              </a:xfrm>
              <a:prstGeom prst="rect">
                <a:avLst/>
              </a:prstGeom>
              <a:blipFill rotWithShape="0">
                <a:blip r:embed="rId4"/>
                <a:stretch>
                  <a:fillRect l="-5060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95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3" grpId="0"/>
      <p:bldP spid="14" grpId="0"/>
      <p:bldP spid="16" grpId="0"/>
      <p:bldP spid="17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3</a:t>
            </a:r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75628"/>
              </p:ext>
            </p:extLst>
          </p:nvPr>
        </p:nvGraphicFramePr>
        <p:xfrm>
          <a:off x="4414520" y="2603817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00126" y="277266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-3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27320" y="2942415"/>
            <a:ext cx="0" cy="3727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70065" y="334549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4072621" y="3159109"/>
            <a:ext cx="997444" cy="3864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343053" y="3159109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14653" y="291508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-3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84173" y="335233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037786" y="3130086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55063" y="292874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294103" y="3388239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-3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8669573" y="3187908"/>
            <a:ext cx="1255867" cy="372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49415" y="29150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9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903899" y="334626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3455" y="1690688"/>
                <a:ext cx="2916632" cy="871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55" y="1690688"/>
                <a:ext cx="2916632" cy="8717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181686" y="4628271"/>
            <a:ext cx="962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*Remainder is zero.  This means x+3 is a factor of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6x - 9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216734" y="5418658"/>
            <a:ext cx="7706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Therefore, we can say                             = </a:t>
            </a:r>
            <a:r>
              <a:rPr lang="en-US" sz="2800" b="1" dirty="0" smtClean="0"/>
              <a:t>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– x – 3.  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5255" y="5432303"/>
                <a:ext cx="2088713" cy="622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255" y="5432303"/>
                <a:ext cx="2088713" cy="6227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72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3" grpId="0"/>
      <p:bldP spid="14" grpId="0"/>
      <p:bldP spid="16" grpId="0"/>
      <p:bldP spid="17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1)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)÷(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−4)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sz="2400" dirty="0" smtClean="0"/>
                  <a:t>2)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)÷(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3)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−15)÷(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			4)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)÷(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2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819</Words>
  <Application>Microsoft Office PowerPoint</Application>
  <PresentationFormat>Widescreen</PresentationFormat>
  <Paragraphs>238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Opening Questions</vt:lpstr>
      <vt:lpstr>6.5:  The Remainder and Factor Theorems</vt:lpstr>
      <vt:lpstr>Polynomial Long Division</vt:lpstr>
      <vt:lpstr>Ex 2</vt:lpstr>
      <vt:lpstr>Now Try</vt:lpstr>
      <vt:lpstr>Using Synthetic Division</vt:lpstr>
      <vt:lpstr>Ex 2</vt:lpstr>
      <vt:lpstr>Ex 3</vt:lpstr>
      <vt:lpstr>Now Try</vt:lpstr>
      <vt:lpstr>Given a Zero of a Polynomial</vt:lpstr>
      <vt:lpstr>Ex 2</vt:lpstr>
      <vt:lpstr>Now Try</vt:lpstr>
      <vt:lpstr>Real World Application</vt:lpstr>
      <vt:lpstr>Real World Application Continued</vt:lpstr>
      <vt:lpstr>Real World Application Continued</vt:lpstr>
      <vt:lpstr>Now Try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Adam Child</dc:creator>
  <cp:lastModifiedBy>Adam Child</cp:lastModifiedBy>
  <cp:revision>26</cp:revision>
  <dcterms:created xsi:type="dcterms:W3CDTF">2016-02-22T12:46:16Z</dcterms:created>
  <dcterms:modified xsi:type="dcterms:W3CDTF">2016-03-01T13:16:49Z</dcterms:modified>
</cp:coreProperties>
</file>