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4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0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5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181A-BFAD-4D3A-B1D2-495382224E4C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CCDA-5AA2-4D99-87B4-A79746A25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Opening Questions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Factor</a:t>
            </a:r>
          </a:p>
          <a:p>
            <a:pPr marL="514350" indent="-514350">
              <a:buAutoNum type="arabicParenR"/>
            </a:pPr>
            <a:r>
              <a:rPr lang="en-US" dirty="0" smtClean="0"/>
              <a:t>4x</a:t>
            </a:r>
            <a:r>
              <a:rPr lang="en-US" baseline="30000" dirty="0" smtClean="0"/>
              <a:t>2</a:t>
            </a:r>
            <a:r>
              <a:rPr lang="en-US" dirty="0" smtClean="0"/>
              <a:t> – 24x			2)  2x</a:t>
            </a:r>
            <a:r>
              <a:rPr lang="en-US" baseline="30000" dirty="0" smtClean="0"/>
              <a:t>2</a:t>
            </a:r>
            <a:r>
              <a:rPr lang="en-US" dirty="0" smtClean="0"/>
              <a:t> + 11x – 21		      3)  4x</a:t>
            </a:r>
            <a:r>
              <a:rPr lang="en-US" baseline="30000" dirty="0" smtClean="0"/>
              <a:t>2</a:t>
            </a:r>
            <a:r>
              <a:rPr lang="en-US" dirty="0" smtClean="0"/>
              <a:t> – 36x + 81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Solve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x</a:t>
            </a:r>
            <a:r>
              <a:rPr lang="en-US" baseline="30000" dirty="0" smtClean="0"/>
              <a:t>2</a:t>
            </a:r>
            <a:r>
              <a:rPr lang="en-US" dirty="0" smtClean="0"/>
              <a:t> + 10x + 25 = 0				5)  6x</a:t>
            </a:r>
            <a:r>
              <a:rPr lang="en-US" baseline="30000" dirty="0" smtClean="0"/>
              <a:t>2</a:t>
            </a:r>
            <a:r>
              <a:rPr lang="en-US" dirty="0" smtClean="0"/>
              <a:t> + x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 + 6x</a:t>
            </a:r>
            <a:r>
              <a:rPr lang="en-US" baseline="30000" dirty="0" smtClean="0"/>
              <a:t>2</a:t>
            </a:r>
            <a:r>
              <a:rPr lang="en-US" dirty="0" smtClean="0"/>
              <a:t> + 9</a:t>
            </a:r>
          </a:p>
          <a:p>
            <a:pPr marL="0" indent="0">
              <a:buNone/>
            </a:pP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 + 3)(x</a:t>
            </a:r>
            <a:r>
              <a:rPr lang="en-US" baseline="30000" dirty="0" smtClean="0"/>
              <a:t>2</a:t>
            </a:r>
            <a:r>
              <a:rPr lang="en-US" dirty="0" smtClean="0"/>
              <a:t> + 3)</a:t>
            </a:r>
          </a:p>
          <a:p>
            <a:pPr marL="0" indent="0">
              <a:buNone/>
            </a:pPr>
            <a:r>
              <a:rPr lang="en-US" b="1" dirty="0" smtClean="0"/>
              <a:t>(x</a:t>
            </a:r>
            <a:r>
              <a:rPr lang="en-US" b="1" baseline="30000" dirty="0" smtClean="0"/>
              <a:t>2</a:t>
            </a:r>
            <a:r>
              <a:rPr lang="en-US" b="1" dirty="0" smtClean="0"/>
              <a:t> + 3)</a:t>
            </a:r>
            <a:r>
              <a:rPr lang="en-US" b="1" baseline="30000" dirty="0" smtClean="0"/>
              <a:t>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097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25x</a:t>
            </a:r>
            <a:r>
              <a:rPr lang="en-US" baseline="30000" dirty="0" smtClean="0"/>
              <a:t>4</a:t>
            </a:r>
            <a:r>
              <a:rPr lang="en-US" dirty="0" smtClean="0"/>
              <a:t> – 9			2)  x</a:t>
            </a:r>
            <a:r>
              <a:rPr lang="en-US" baseline="30000" dirty="0" smtClean="0"/>
              <a:t>4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– 6		3)  x</a:t>
            </a:r>
            <a:r>
              <a:rPr lang="en-US" baseline="30000" dirty="0" smtClean="0"/>
              <a:t>4</a:t>
            </a:r>
            <a:r>
              <a:rPr lang="en-US" dirty="0" smtClean="0"/>
              <a:t> – 16x</a:t>
            </a:r>
            <a:r>
              <a:rPr lang="en-US" baseline="30000" dirty="0" smtClean="0"/>
              <a:t>2</a:t>
            </a:r>
            <a:r>
              <a:rPr lang="en-US" dirty="0" smtClean="0"/>
              <a:t> + 64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 49x</a:t>
            </a:r>
            <a:r>
              <a:rPr lang="en-US" baseline="30000" dirty="0" smtClean="0"/>
              <a:t>4</a:t>
            </a:r>
            <a:r>
              <a:rPr lang="en-US" dirty="0" smtClean="0"/>
              <a:t> – 4 						5)  4x</a:t>
            </a:r>
            <a:r>
              <a:rPr lang="en-US" baseline="30000" dirty="0" smtClean="0"/>
              <a:t>6</a:t>
            </a:r>
            <a:r>
              <a:rPr lang="en-US" dirty="0" smtClean="0"/>
              <a:t> – 20x</a:t>
            </a:r>
            <a:r>
              <a:rPr lang="en-US" baseline="30000" dirty="0" smtClean="0"/>
              <a:t>4</a:t>
            </a:r>
            <a:r>
              <a:rPr lang="en-US" dirty="0" smtClean="0"/>
              <a:t> + 24x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Solving Polynomial Equations by 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87018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</a:t>
            </a:r>
            <a:r>
              <a:rPr lang="en-US" dirty="0" smtClean="0"/>
              <a:t>  </a:t>
            </a:r>
            <a:r>
              <a:rPr lang="en-US" b="1" dirty="0" smtClean="0"/>
              <a:t>Solve 2x</a:t>
            </a:r>
            <a:r>
              <a:rPr lang="en-US" b="1" baseline="30000" dirty="0" smtClean="0"/>
              <a:t>5</a:t>
            </a:r>
            <a:r>
              <a:rPr lang="en-US" b="1" dirty="0" smtClean="0"/>
              <a:t> + 24x = 14x</a:t>
            </a:r>
            <a:r>
              <a:rPr lang="en-US" b="1" baseline="30000" dirty="0" smtClean="0"/>
              <a:t>3</a:t>
            </a:r>
          </a:p>
          <a:p>
            <a:pPr marL="0" indent="0">
              <a:buNone/>
            </a:pPr>
            <a:r>
              <a:rPr lang="en-US" dirty="0"/>
              <a:t>2x</a:t>
            </a: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smtClean="0"/>
              <a:t>– 14x</a:t>
            </a:r>
            <a:r>
              <a:rPr lang="en-US" baseline="30000" dirty="0" smtClean="0"/>
              <a:t>3 </a:t>
            </a:r>
            <a:r>
              <a:rPr lang="en-US" dirty="0"/>
              <a:t>+ </a:t>
            </a:r>
            <a:r>
              <a:rPr lang="en-US" dirty="0" smtClean="0"/>
              <a:t>24x = 0</a:t>
            </a:r>
          </a:p>
          <a:p>
            <a:pPr marL="0" indent="0">
              <a:buNone/>
            </a:pPr>
            <a:r>
              <a:rPr lang="en-US" dirty="0" smtClean="0"/>
              <a:t>2x(x</a:t>
            </a:r>
            <a:r>
              <a:rPr lang="en-US" baseline="30000" dirty="0" smtClean="0"/>
              <a:t>4</a:t>
            </a:r>
            <a:r>
              <a:rPr lang="en-US" dirty="0" smtClean="0"/>
              <a:t> – 7x</a:t>
            </a:r>
            <a:r>
              <a:rPr lang="en-US" baseline="30000" dirty="0" smtClean="0"/>
              <a:t>2</a:t>
            </a:r>
            <a:r>
              <a:rPr lang="en-US" dirty="0" smtClean="0"/>
              <a:t> + 12) = 0</a:t>
            </a:r>
          </a:p>
          <a:p>
            <a:pPr marL="0" indent="0">
              <a:buNone/>
            </a:pPr>
            <a:r>
              <a:rPr lang="en-US" dirty="0" smtClean="0"/>
              <a:t>2x(x</a:t>
            </a:r>
            <a:r>
              <a:rPr lang="en-US" baseline="30000" dirty="0" smtClean="0"/>
              <a:t>2</a:t>
            </a:r>
            <a:r>
              <a:rPr lang="en-US" dirty="0" smtClean="0"/>
              <a:t> – 3)(x</a:t>
            </a:r>
            <a:r>
              <a:rPr lang="en-US" baseline="30000" dirty="0" smtClean="0"/>
              <a:t>2</a:t>
            </a:r>
            <a:r>
              <a:rPr lang="en-US" dirty="0" smtClean="0"/>
              <a:t> – 4) = 0</a:t>
            </a:r>
          </a:p>
          <a:p>
            <a:pPr marL="0" indent="0">
              <a:buNone/>
            </a:pPr>
            <a:r>
              <a:rPr lang="en-US" dirty="0" smtClean="0"/>
              <a:t>2x(x</a:t>
            </a:r>
            <a:r>
              <a:rPr lang="en-US" baseline="30000" dirty="0" smtClean="0"/>
              <a:t>2</a:t>
            </a:r>
            <a:r>
              <a:rPr lang="en-US" dirty="0" smtClean="0"/>
              <a:t> – 3)(x + 2)(x –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25218" y="1825625"/>
            <a:ext cx="419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*Set equation equal to zero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5218" y="2348845"/>
            <a:ext cx="2274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*Factor out 2x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25218" y="2872065"/>
            <a:ext cx="2683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*Factor trinomial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5217" y="3395285"/>
            <a:ext cx="3119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*Continue Factoring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216" y="3918505"/>
            <a:ext cx="486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*Set each multiple equal to zero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4768947"/>
            <a:ext cx="10486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2x = 0</a:t>
            </a:r>
          </a:p>
          <a:p>
            <a:r>
              <a:rPr lang="en-US" sz="2800" dirty="0" smtClean="0"/>
              <a:t>x = 0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599273" y="4790392"/>
                <a:ext cx="1516954" cy="14455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– 3 = </a:t>
                </a:r>
                <a:r>
                  <a:rPr lang="en-US" sz="2800" dirty="0" smtClean="0"/>
                  <a:t>0</a:t>
                </a:r>
              </a:p>
              <a:p>
                <a:r>
                  <a:rPr lang="en-US" sz="2800" dirty="0" smtClean="0"/>
                  <a:t>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= 3</a:t>
                </a:r>
              </a:p>
              <a:p>
                <a:r>
                  <a:rPr lang="en-US" sz="2800" dirty="0" smtClean="0"/>
                  <a:t>x 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273" y="4790392"/>
                <a:ext cx="1516954" cy="1445524"/>
              </a:xfrm>
              <a:prstGeom prst="rect">
                <a:avLst/>
              </a:prstGeom>
              <a:blipFill rotWithShape="0">
                <a:blip r:embed="rId2"/>
                <a:stretch>
                  <a:fillRect l="-8032" t="-4219" r="-6827" b="-1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825216" y="4786124"/>
            <a:ext cx="1391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dirty="0" smtClean="0"/>
              <a:t> + 2 = </a:t>
            </a:r>
            <a:r>
              <a:rPr lang="en-US" sz="2800" dirty="0" smtClean="0"/>
              <a:t>0</a:t>
            </a:r>
          </a:p>
          <a:p>
            <a:r>
              <a:rPr lang="en-US" sz="2800" dirty="0" smtClean="0"/>
              <a:t>x = -2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929331" y="4768947"/>
            <a:ext cx="1391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dirty="0" smtClean="0"/>
              <a:t> </a:t>
            </a:r>
            <a:r>
              <a:rPr lang="en-US" sz="2800" dirty="0" smtClean="0"/>
              <a:t>– 2 = </a:t>
            </a:r>
            <a:r>
              <a:rPr lang="en-US" sz="2800" dirty="0" smtClean="0"/>
              <a:t>0</a:t>
            </a:r>
          </a:p>
          <a:p>
            <a:r>
              <a:rPr lang="en-US" sz="2800" dirty="0" smtClean="0"/>
              <a:t>x =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44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684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+ 21x = 24x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3</a:t>
            </a:r>
            <a:r>
              <a:rPr lang="en-US" dirty="0" smtClean="0"/>
              <a:t> – 24x</a:t>
            </a:r>
            <a:r>
              <a:rPr lang="en-US" baseline="30000" dirty="0" smtClean="0"/>
              <a:t>2</a:t>
            </a:r>
            <a:r>
              <a:rPr lang="en-US" dirty="0" smtClean="0"/>
              <a:t> + 21x = 0</a:t>
            </a:r>
          </a:p>
          <a:p>
            <a:pPr marL="0" indent="0">
              <a:buNone/>
            </a:pPr>
            <a:r>
              <a:rPr lang="en-US" dirty="0" smtClean="0"/>
              <a:t>3x(x</a:t>
            </a:r>
            <a:r>
              <a:rPr lang="en-US" baseline="30000" dirty="0" smtClean="0"/>
              <a:t>2</a:t>
            </a:r>
            <a:r>
              <a:rPr lang="en-US" dirty="0" smtClean="0"/>
              <a:t> – 8x + 7) = 0</a:t>
            </a:r>
          </a:p>
          <a:p>
            <a:pPr marL="0" indent="0">
              <a:buNone/>
            </a:pPr>
            <a:r>
              <a:rPr lang="en-US" dirty="0" smtClean="0"/>
              <a:t>3x(x – 7)(x – 1)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3x = 0				x – 7 = 0			x – 1 = 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6603" y="4994031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 = 0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98609" y="4994031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 = 7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440615" y="4994031"/>
            <a:ext cx="875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x = 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268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Find the real-number solutions of the equation</a:t>
            </a:r>
          </a:p>
          <a:p>
            <a:pPr marL="514350" indent="-514350">
              <a:buAutoNum type="arabicParenR"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= 9x			2)  x</a:t>
            </a:r>
            <a:r>
              <a:rPr lang="en-US" baseline="30000" dirty="0" smtClean="0"/>
              <a:t>2</a:t>
            </a:r>
            <a:r>
              <a:rPr lang="en-US" dirty="0" smtClean="0"/>
              <a:t> = 2x + 15			3)  4x</a:t>
            </a:r>
            <a:r>
              <a:rPr lang="en-US" baseline="30000" dirty="0" smtClean="0"/>
              <a:t>3</a:t>
            </a:r>
            <a:r>
              <a:rPr lang="en-US" dirty="0" smtClean="0"/>
              <a:t> = 16x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4)  x</a:t>
            </a:r>
            <a:r>
              <a:rPr lang="en-US" baseline="30000" dirty="0" smtClean="0"/>
              <a:t>2</a:t>
            </a:r>
            <a:r>
              <a:rPr lang="en-US" dirty="0" smtClean="0"/>
              <a:t> + 2x =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Real World Application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7463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 1980, archeologists at the ruins of </a:t>
                </a:r>
                <a:r>
                  <a:rPr lang="en-US" dirty="0" err="1" smtClean="0"/>
                  <a:t>Caesara</a:t>
                </a:r>
                <a:r>
                  <a:rPr lang="en-US" dirty="0" smtClean="0"/>
                  <a:t> discovered a huge hydraulic concrete block with a </a:t>
                </a:r>
                <a:r>
                  <a:rPr lang="en-US" dirty="0"/>
                  <a:t>v</a:t>
                </a:r>
                <a:r>
                  <a:rPr lang="en-US" dirty="0" smtClean="0"/>
                  <a:t>olume of 330 cubic yards.  The block’s dimensions are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yards high by 13x – 11 yards long by 13x – 15 yards wide.  What is the height?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Volume = Length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 smtClean="0"/>
                  <a:t> Width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 smtClean="0"/>
                  <a:t> Height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746375"/>
              </a:xfrm>
              <a:blipFill rotWithShape="0">
                <a:blip r:embed="rId2"/>
                <a:stretch>
                  <a:fillRect l="-1217" t="-3548" r="-290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25416" y="4706937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330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061118" y="4706937"/>
                <a:ext cx="22397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=   (13x – 11)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118" y="4706937"/>
                <a:ext cx="2239716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5435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230494" y="4706937"/>
                <a:ext cx="18149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(13x – 15)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94" y="4706937"/>
                <a:ext cx="181492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7047"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31346" y="4706937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149579" y="4701260"/>
            <a:ext cx="1457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*Foil out</a:t>
            </a:r>
            <a:endParaRPr lang="en-US" sz="2800" dirty="0"/>
          </a:p>
        </p:txBody>
      </p:sp>
      <p:sp>
        <p:nvSpPr>
          <p:cNvPr id="9" name="Curved Down Arrow 8"/>
          <p:cNvSpPr/>
          <p:nvPr/>
        </p:nvSpPr>
        <p:spPr>
          <a:xfrm>
            <a:off x="2869809" y="4375052"/>
            <a:ext cx="1927274" cy="3262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2869808" y="4369375"/>
            <a:ext cx="2735965" cy="3262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>
            <a:off x="3742006" y="5224480"/>
            <a:ext cx="1055077" cy="2759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>
            <a:off x="3710251" y="5235834"/>
            <a:ext cx="1895522" cy="2646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5416" y="5595981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330 = (169x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195x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91116" y="5595981"/>
                <a:ext cx="256993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– 143x + 165)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 smtClean="0"/>
                  <a:t> x</a:t>
                </a:r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116" y="5595981"/>
                <a:ext cx="2569934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4739" t="-11628" r="-379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148363" y="5593020"/>
            <a:ext cx="3173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*Combine like terms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9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0428"/>
            <a:ext cx="10515600" cy="1325563"/>
          </a:xfrm>
        </p:spPr>
        <p:txBody>
          <a:bodyPr/>
          <a:lstStyle/>
          <a:p>
            <a:r>
              <a:rPr lang="en-US" u="sng" dirty="0" smtClean="0"/>
              <a:t>Real World Application Continued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38200" y="1015438"/>
                <a:ext cx="4724370" cy="5262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330 = (169x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– 338x + 165)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800" dirty="0" smtClean="0"/>
                  <a:t> x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330 = 169x</a:t>
                </a:r>
                <a:r>
                  <a:rPr lang="en-US" sz="2800" baseline="30000" dirty="0" smtClean="0"/>
                  <a:t>3</a:t>
                </a:r>
                <a:r>
                  <a:rPr lang="en-US" sz="2800" dirty="0" smtClean="0"/>
                  <a:t> – 338x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+ 165x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0 = </a:t>
                </a:r>
                <a:r>
                  <a:rPr lang="en-US" sz="2800" dirty="0"/>
                  <a:t>169x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– 338x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+ </a:t>
                </a:r>
                <a:r>
                  <a:rPr lang="en-US" sz="2800" dirty="0" smtClean="0"/>
                  <a:t>165x – 330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0 </a:t>
                </a:r>
                <a:r>
                  <a:rPr lang="en-US" sz="2800" dirty="0"/>
                  <a:t>= 169x</a:t>
                </a:r>
                <a:r>
                  <a:rPr lang="en-US" sz="2800" baseline="30000" dirty="0"/>
                  <a:t>3</a:t>
                </a:r>
                <a:r>
                  <a:rPr lang="en-US" sz="2800" dirty="0"/>
                  <a:t> – 338x</a:t>
                </a:r>
                <a:r>
                  <a:rPr lang="en-US" sz="2800" baseline="30000" dirty="0"/>
                  <a:t>2</a:t>
                </a:r>
                <a:r>
                  <a:rPr lang="en-US" sz="2800" dirty="0"/>
                  <a:t> + 165x – 330 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0 = 169x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(x – 2) + 165(x – 2)</a:t>
                </a:r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0 = (x – 2)(169x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+ 165) 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15438"/>
                <a:ext cx="4724370" cy="5262979"/>
              </a:xfrm>
              <a:prstGeom prst="rect">
                <a:avLst/>
              </a:prstGeom>
              <a:blipFill rotWithShape="0">
                <a:blip r:embed="rId2"/>
                <a:stretch>
                  <a:fillRect l="-2713" t="-1159" r="-1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38093" y="1015438"/>
            <a:ext cx="3630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*Multiply the x through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38093" y="1877213"/>
            <a:ext cx="4191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*Set equation equal to zero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838093" y="2738987"/>
            <a:ext cx="3081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*Factor by grouping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81789" y="3573194"/>
            <a:ext cx="4299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                        )  (                   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838093" y="5324310"/>
            <a:ext cx="486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*Set each multiple equal to zero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899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Real World Application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518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x – 2 = 0		</a:t>
            </a:r>
            <a:r>
              <a:rPr lang="en-US" dirty="0" smtClean="0"/>
              <a:t>169x</a:t>
            </a:r>
            <a:r>
              <a:rPr lang="en-US" baseline="30000" dirty="0" smtClean="0"/>
              <a:t>2 </a:t>
            </a:r>
            <a:r>
              <a:rPr lang="en-US" dirty="0" smtClean="0"/>
              <a:t>+ 165 = 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6942" y="2250767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= 2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70141" y="2250767"/>
                <a:ext cx="2012089" cy="20181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169x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= -165</a:t>
                </a:r>
              </a:p>
              <a:p>
                <a:r>
                  <a:rPr lang="en-US" sz="2800" dirty="0" smtClean="0"/>
                  <a:t>   x</a:t>
                </a:r>
                <a:r>
                  <a:rPr lang="en-US" sz="2800" baseline="30000" dirty="0" smtClean="0"/>
                  <a:t>2</a:t>
                </a:r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−165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169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−165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169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141" y="2250767"/>
                <a:ext cx="2012089" cy="2018181"/>
              </a:xfrm>
              <a:prstGeom prst="rect">
                <a:avLst/>
              </a:prstGeom>
              <a:blipFill rotWithShape="0">
                <a:blip r:embed="rId2"/>
                <a:stretch>
                  <a:fillRect l="-6042" t="-2719" r="-4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82230" y="3314841"/>
            <a:ext cx="63367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*Taking the square root of a negative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number results in an imaginary number,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so this is not a possible answer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26942" y="4944739"/>
            <a:ext cx="6441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height of the concrete block is 2 yards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09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optical company is going to make a glass prism that has a volume of 15cm</a:t>
            </a:r>
            <a:r>
              <a:rPr lang="en-US" baseline="30000" dirty="0" smtClean="0"/>
              <a:t>3</a:t>
            </a:r>
            <a:r>
              <a:rPr lang="en-US" dirty="0" smtClean="0"/>
              <a:t>.  The height will be h cm and the base will be a right triangle with legs of length (h – 2) and (h – 3).  What will be the height?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6.4:  Factoring and Solving Polynomial Equations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Objective:  Factor polynomial expressions</a:t>
            </a:r>
          </a:p>
          <a:p>
            <a:pPr algn="l"/>
            <a:r>
              <a:rPr lang="en-US" b="1" dirty="0"/>
              <a:t>	 </a:t>
            </a:r>
            <a:r>
              <a:rPr lang="en-US" b="1" dirty="0" smtClean="0"/>
              <a:t>       Use factoring to solve polynomial equations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03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Special Factoring Patterns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Sum of Two Cubes</a:t>
            </a:r>
            <a:r>
              <a:rPr lang="en-US" dirty="0" smtClean="0"/>
              <a:t>:  </a:t>
            </a:r>
            <a:r>
              <a:rPr lang="en-US" b="1" dirty="0" smtClean="0"/>
              <a:t>a</a:t>
            </a:r>
            <a:r>
              <a:rPr lang="en-US" b="1" baseline="30000" dirty="0" smtClean="0"/>
              <a:t>3</a:t>
            </a:r>
            <a:r>
              <a:rPr lang="en-US" b="1" dirty="0" smtClean="0"/>
              <a:t> + b</a:t>
            </a:r>
            <a:r>
              <a:rPr lang="en-US" b="1" baseline="30000" dirty="0" smtClean="0"/>
              <a:t>3</a:t>
            </a:r>
            <a:r>
              <a:rPr lang="en-US" b="1" dirty="0" smtClean="0"/>
              <a:t> = (a + b)(a</a:t>
            </a:r>
            <a:r>
              <a:rPr lang="en-US" b="1" baseline="30000" dirty="0" smtClean="0"/>
              <a:t>2</a:t>
            </a:r>
            <a:r>
              <a:rPr lang="en-US" b="1" dirty="0" smtClean="0"/>
              <a:t> – ab + b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/>
              <a:t>E</a:t>
            </a:r>
            <a:r>
              <a:rPr lang="en-US" u="sng" dirty="0" smtClean="0"/>
              <a:t>x:</a:t>
            </a:r>
            <a:r>
              <a:rPr lang="en-US" dirty="0" smtClean="0"/>
              <a:t>  x</a:t>
            </a:r>
            <a:r>
              <a:rPr lang="en-US" baseline="30000" dirty="0" smtClean="0"/>
              <a:t>3</a:t>
            </a:r>
            <a:r>
              <a:rPr lang="en-US" dirty="0" smtClean="0"/>
              <a:t> + 8</a:t>
            </a: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u="sng" dirty="0" smtClean="0"/>
              <a:t>Difference of Two Cubes</a:t>
            </a:r>
            <a:r>
              <a:rPr lang="en-US" dirty="0" smtClean="0"/>
              <a:t>:  </a:t>
            </a:r>
            <a:r>
              <a:rPr lang="en-US" b="1" dirty="0" smtClean="0"/>
              <a:t>a</a:t>
            </a:r>
            <a:r>
              <a:rPr lang="en-US" b="1" baseline="30000" dirty="0" smtClean="0"/>
              <a:t>3</a:t>
            </a:r>
            <a:r>
              <a:rPr lang="en-US" b="1" dirty="0" smtClean="0"/>
              <a:t> – b</a:t>
            </a:r>
            <a:r>
              <a:rPr lang="en-US" b="1" baseline="30000" dirty="0" smtClean="0"/>
              <a:t>3</a:t>
            </a:r>
            <a:r>
              <a:rPr lang="en-US" b="1" dirty="0" smtClean="0"/>
              <a:t> = (a – b)(a</a:t>
            </a:r>
            <a:r>
              <a:rPr lang="en-US" b="1" baseline="30000" dirty="0" smtClean="0"/>
              <a:t>2</a:t>
            </a:r>
            <a:r>
              <a:rPr lang="en-US" b="1" dirty="0" smtClean="0"/>
              <a:t> + ab + b</a:t>
            </a:r>
            <a:r>
              <a:rPr lang="en-US" b="1" baseline="30000" dirty="0" smtClean="0"/>
              <a:t>2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u="sng" dirty="0" smtClean="0"/>
              <a:t>Ex:</a:t>
            </a:r>
            <a:r>
              <a:rPr lang="en-US" dirty="0" smtClean="0"/>
              <a:t>  8x</a:t>
            </a:r>
            <a:r>
              <a:rPr lang="en-US" baseline="30000" dirty="0" smtClean="0"/>
              <a:t>3</a:t>
            </a:r>
            <a:r>
              <a:rPr lang="en-US" dirty="0" smtClean="0"/>
              <a:t> – 1</a:t>
            </a:r>
            <a:endParaRPr lang="en-US" b="1" dirty="0" smtClean="0"/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377440" y="2841673"/>
            <a:ext cx="32449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*Can take the cubed </a:t>
            </a:r>
          </a:p>
          <a:p>
            <a:r>
              <a:rPr lang="en-US" sz="2800" dirty="0" smtClean="0"/>
              <a:t>   root of each term</a:t>
            </a:r>
          </a:p>
          <a:p>
            <a:r>
              <a:rPr lang="en-US" sz="2800" dirty="0" smtClean="0"/>
              <a:t>    a =          b =    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276578" y="2546252"/>
            <a:ext cx="13457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08010" y="3675312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x             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22367" y="2284642"/>
            <a:ext cx="2828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(x + 2)(x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– 2x + 4)</a:t>
            </a:r>
            <a:endParaRPr lang="en-US" sz="28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70352" y="5090160"/>
            <a:ext cx="13457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09415" y="5335369"/>
            <a:ext cx="32449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*Can take the cubed </a:t>
            </a:r>
          </a:p>
          <a:p>
            <a:r>
              <a:rPr lang="en-US" sz="2800" dirty="0" smtClean="0"/>
              <a:t>   root of each term</a:t>
            </a:r>
          </a:p>
          <a:p>
            <a:r>
              <a:rPr lang="en-US" sz="2800" dirty="0" smtClean="0"/>
              <a:t>    a =          b =   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039985" y="6183076"/>
            <a:ext cx="19319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2x           1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4342" y="4814800"/>
            <a:ext cx="319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(2x – 1)(4x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/>
              <a:t>+</a:t>
            </a:r>
            <a:r>
              <a:rPr lang="en-US" sz="2800" b="1" dirty="0" smtClean="0"/>
              <a:t> 2x + 1)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571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16u</a:t>
            </a:r>
            <a:r>
              <a:rPr lang="en-US" baseline="30000" dirty="0" smtClean="0"/>
              <a:t>5</a:t>
            </a:r>
            <a:r>
              <a:rPr lang="en-US" dirty="0" smtClean="0"/>
              <a:t> – 250u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20552" y="2303926"/>
            <a:ext cx="32449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*Can take the cubed </a:t>
            </a:r>
          </a:p>
          <a:p>
            <a:r>
              <a:rPr lang="en-US" sz="2800" dirty="0" smtClean="0"/>
              <a:t>   root of each term</a:t>
            </a:r>
          </a:p>
          <a:p>
            <a:r>
              <a:rPr lang="en-US" sz="2800" dirty="0" smtClean="0"/>
              <a:t>    a =          b =   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71052" y="3151633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   2u           5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4415" y="2307101"/>
            <a:ext cx="24138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*Take out a 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ommon factor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6524" y="2053883"/>
            <a:ext cx="13457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42313" y="1780706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2u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78389" y="2037471"/>
            <a:ext cx="13457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24178" y="1775861"/>
            <a:ext cx="4137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2u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(2u – 5)(4u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dirty="0"/>
              <a:t>+</a:t>
            </a:r>
            <a:r>
              <a:rPr lang="en-US" sz="2800" b="1" dirty="0" smtClean="0"/>
              <a:t> 10u + 25)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42620" y="1797489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(8u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– 125)</a:t>
            </a:r>
          </a:p>
        </p:txBody>
      </p:sp>
    </p:spTree>
    <p:extLst>
      <p:ext uri="{BB962C8B-B14F-4D97-AF65-F5344CB8AC3E}">
        <p14:creationId xmlns:p14="http://schemas.microsoft.com/office/powerpoint/2010/main" val="4969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+ 27			2) 64x</a:t>
            </a:r>
            <a:r>
              <a:rPr lang="en-US" baseline="30000" dirty="0" smtClean="0"/>
              <a:t>3</a:t>
            </a:r>
            <a:r>
              <a:rPr lang="en-US" dirty="0" smtClean="0"/>
              <a:t> + 1			3) 64x</a:t>
            </a:r>
            <a:r>
              <a:rPr lang="en-US" baseline="30000" dirty="0" smtClean="0"/>
              <a:t>3</a:t>
            </a:r>
            <a:r>
              <a:rPr lang="en-US" dirty="0" smtClean="0"/>
              <a:t> –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4) 3x</a:t>
            </a:r>
            <a:r>
              <a:rPr lang="en-US" baseline="30000" dirty="0" smtClean="0"/>
              <a:t>3</a:t>
            </a:r>
            <a:r>
              <a:rPr lang="en-US" dirty="0" smtClean="0"/>
              <a:t> – 24 				5) 16x</a:t>
            </a:r>
            <a:r>
              <a:rPr lang="en-US" baseline="30000" dirty="0" smtClean="0"/>
              <a:t>4</a:t>
            </a:r>
            <a:r>
              <a:rPr lang="en-US" dirty="0" smtClean="0"/>
              <a:t> – 54x 	</a:t>
            </a:r>
          </a:p>
        </p:txBody>
      </p:sp>
    </p:spTree>
    <p:extLst>
      <p:ext uri="{BB962C8B-B14F-4D97-AF65-F5344CB8AC3E}">
        <p14:creationId xmlns:p14="http://schemas.microsoft.com/office/powerpoint/2010/main" val="4335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Factoring By Grouping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*Most of the time, if you are given a polynomial with four terms, we can factor by grouping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2x</a:t>
            </a:r>
            <a:r>
              <a:rPr lang="en-US" baseline="30000" dirty="0" smtClean="0"/>
              <a:t>2</a:t>
            </a:r>
            <a:r>
              <a:rPr lang="en-US" dirty="0" smtClean="0"/>
              <a:t> – 9x + 18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– 2x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 +  – </a:t>
            </a:r>
            <a:r>
              <a:rPr lang="en-US" dirty="0"/>
              <a:t>9x + 18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(x – 2) – 9(x – 2)</a:t>
            </a:r>
          </a:p>
          <a:p>
            <a:pPr marL="0" indent="0">
              <a:buNone/>
            </a:pPr>
            <a:r>
              <a:rPr lang="en-US" dirty="0" smtClean="0"/>
              <a:t>(x – 2)(x</a:t>
            </a:r>
            <a:r>
              <a:rPr lang="en-US" baseline="30000" dirty="0" smtClean="0"/>
              <a:t>2</a:t>
            </a:r>
            <a:r>
              <a:rPr lang="en-US" dirty="0" smtClean="0"/>
              <a:t> – 9)</a:t>
            </a:r>
          </a:p>
          <a:p>
            <a:pPr marL="0" indent="0">
              <a:buNone/>
            </a:pPr>
            <a:r>
              <a:rPr lang="en-US" b="1" dirty="0" smtClean="0"/>
              <a:t>(x – 2)(x – 3)(x + 3)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16924" y="3179298"/>
            <a:ext cx="479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*Group first two/last two terms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5250" y="3702518"/>
            <a:ext cx="3400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              )   (                 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075540" y="3702518"/>
            <a:ext cx="2983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*Factor each group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516924" y="4225738"/>
            <a:ext cx="8930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*They both have a common factor of x – 2, factor that out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859124" y="4748958"/>
            <a:ext cx="8657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 last term is the difference of two squares, factor that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13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+ x</a:t>
            </a:r>
            <a:r>
              <a:rPr lang="en-US" baseline="30000" dirty="0" smtClean="0"/>
              <a:t>2</a:t>
            </a:r>
            <a:r>
              <a:rPr lang="en-US" dirty="0" smtClean="0"/>
              <a:t> – 4x – 4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+ x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 +  – </a:t>
            </a:r>
            <a:r>
              <a:rPr lang="en-US" dirty="0"/>
              <a:t>4x – 4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(x + 1) – 4(x + 1)</a:t>
            </a:r>
          </a:p>
          <a:p>
            <a:pPr marL="0" indent="0">
              <a:buNone/>
            </a:pPr>
            <a:r>
              <a:rPr lang="en-US" dirty="0" smtClean="0"/>
              <a:t>(x + 1)(x</a:t>
            </a:r>
            <a:r>
              <a:rPr lang="en-US" baseline="30000" dirty="0" smtClean="0"/>
              <a:t>2</a:t>
            </a:r>
            <a:r>
              <a:rPr lang="en-US" dirty="0" smtClean="0"/>
              <a:t> – 4)</a:t>
            </a:r>
          </a:p>
          <a:p>
            <a:pPr marL="0" indent="0">
              <a:buNone/>
            </a:pPr>
            <a:r>
              <a:rPr lang="en-US" b="1" dirty="0" smtClean="0"/>
              <a:t>(x + 1)(x – 2)(x + 2)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7452" y="2293034"/>
            <a:ext cx="2991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           )    (             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42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x</a:t>
            </a:r>
            <a:r>
              <a:rPr lang="en-US" baseline="30000" dirty="0" smtClean="0"/>
              <a:t>3</a:t>
            </a:r>
            <a:r>
              <a:rPr lang="en-US" dirty="0" smtClean="0"/>
              <a:t> – x</a:t>
            </a:r>
            <a:r>
              <a:rPr lang="en-US" baseline="30000" dirty="0" smtClean="0"/>
              <a:t>2</a:t>
            </a:r>
            <a:r>
              <a:rPr lang="en-US" dirty="0" smtClean="0"/>
              <a:t> – 9x + 9					2)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– </a:t>
            </a:r>
            <a:r>
              <a:rPr lang="en-US" dirty="0" smtClean="0"/>
              <a:t>x + 9x</a:t>
            </a:r>
            <a:r>
              <a:rPr lang="en-US" baseline="30000" dirty="0" smtClean="0"/>
              <a:t>2</a:t>
            </a:r>
            <a:r>
              <a:rPr lang="en-US" dirty="0" smtClean="0"/>
              <a:t> – 5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	3)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– </a:t>
            </a: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16x </a:t>
            </a:r>
            <a:r>
              <a:rPr lang="en-US" dirty="0"/>
              <a:t>+ </a:t>
            </a:r>
            <a:r>
              <a:rPr lang="en-US" dirty="0" smtClean="0"/>
              <a:t>48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More 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3466514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>
              <a:buNone/>
            </a:pPr>
            <a:r>
              <a:rPr lang="en-US" dirty="0" smtClean="0"/>
              <a:t>81x</a:t>
            </a:r>
            <a:r>
              <a:rPr lang="en-US" baseline="30000" dirty="0" smtClean="0"/>
              <a:t>4</a:t>
            </a:r>
            <a:r>
              <a:rPr lang="en-US" dirty="0" smtClean="0"/>
              <a:t> – 16 </a:t>
            </a:r>
          </a:p>
          <a:p>
            <a:pPr marL="0" indent="0">
              <a:buNone/>
            </a:pPr>
            <a:r>
              <a:rPr lang="en-US" dirty="0" smtClean="0"/>
              <a:t>*Meets requirements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for difference of two</a:t>
            </a:r>
          </a:p>
          <a:p>
            <a:pPr marL="0" indent="0">
              <a:buNone/>
            </a:pPr>
            <a:r>
              <a:rPr lang="en-US" dirty="0" smtClean="0"/>
              <a:t>   squares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404155" y="2518117"/>
            <a:ext cx="209750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4481" y="2256507"/>
            <a:ext cx="2592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(9x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+ 4)(9x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4)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01662" y="2868492"/>
            <a:ext cx="34235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*Meets requirements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for difference of two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squares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711483" y="2708730"/>
            <a:ext cx="748471" cy="3017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166857" y="2518117"/>
            <a:ext cx="13457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12646" y="2256507"/>
            <a:ext cx="3600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(9x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+ 4)(3x + 2)(3x – 2)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833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846</Words>
  <Application>Microsoft Office PowerPoint</Application>
  <PresentationFormat>Widescreen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Opening Questions</vt:lpstr>
      <vt:lpstr>6.4:  Factoring and Solving Polynomial Equations</vt:lpstr>
      <vt:lpstr>Special Factoring Patterns</vt:lpstr>
      <vt:lpstr>Ex 3</vt:lpstr>
      <vt:lpstr>Now Try</vt:lpstr>
      <vt:lpstr>Factoring By Grouping</vt:lpstr>
      <vt:lpstr>Ex 2</vt:lpstr>
      <vt:lpstr>Now Try</vt:lpstr>
      <vt:lpstr>More Factoring</vt:lpstr>
      <vt:lpstr>Ex 2</vt:lpstr>
      <vt:lpstr>Now Try</vt:lpstr>
      <vt:lpstr>Solving Polynomial Equations by Factoring</vt:lpstr>
      <vt:lpstr>Ex 2</vt:lpstr>
      <vt:lpstr>Now Try</vt:lpstr>
      <vt:lpstr>Real World Application</vt:lpstr>
      <vt:lpstr>Real World Application Continued</vt:lpstr>
      <vt:lpstr>Real World Application Continued</vt:lpstr>
      <vt:lpstr>Now 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Child</dc:creator>
  <cp:lastModifiedBy>Adam Child</cp:lastModifiedBy>
  <cp:revision>15</cp:revision>
  <dcterms:created xsi:type="dcterms:W3CDTF">2016-02-17T14:12:23Z</dcterms:created>
  <dcterms:modified xsi:type="dcterms:W3CDTF">2016-02-19T13:57:08Z</dcterms:modified>
</cp:coreProperties>
</file>