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6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6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CB33A-2B44-4F9D-A2B7-C31CA500346C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71C7-485F-428F-A49F-3E93F858C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1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Opening Questions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Simplify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2(x – 5) 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-4(x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5x + 1)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a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a</a:t>
                </a:r>
                <a:r>
                  <a:rPr lang="en-US" baseline="30000" dirty="0" smtClean="0"/>
                  <a:t>3</a:t>
                </a:r>
              </a:p>
              <a:p>
                <a:pPr marL="514350" indent="-514350">
                  <a:buAutoNum type="arabicParenR"/>
                </a:pPr>
                <a:endParaRPr lang="en-US" baseline="30000" dirty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7m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12m</a:t>
                </a:r>
                <a:r>
                  <a:rPr lang="en-US" baseline="30000" dirty="0" smtClean="0"/>
                  <a:t>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791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3x(x</a:t>
            </a:r>
            <a:r>
              <a:rPr lang="en-US" baseline="30000" dirty="0" smtClean="0"/>
              <a:t>2</a:t>
            </a:r>
            <a:r>
              <a:rPr lang="en-US" dirty="0" smtClean="0"/>
              <a:t> + x – 2)			2)  (2x + 1)(x</a:t>
            </a:r>
            <a:r>
              <a:rPr lang="en-US" baseline="30000" dirty="0" smtClean="0"/>
              <a:t>2</a:t>
            </a:r>
            <a:r>
              <a:rPr lang="en-US" dirty="0" smtClean="0"/>
              <a:t> – x – 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 (9y – 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			4)  (ab + 2)</a:t>
            </a:r>
            <a:r>
              <a:rPr lang="en-US" baseline="30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Real World Application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1985 – 1995, the gross farm income </a:t>
            </a:r>
            <a:r>
              <a:rPr lang="en-US" i="1" dirty="0" smtClean="0"/>
              <a:t>G</a:t>
            </a:r>
            <a:r>
              <a:rPr lang="en-US" dirty="0" smtClean="0"/>
              <a:t> and farm expenses </a:t>
            </a:r>
            <a:r>
              <a:rPr lang="en-US" i="1" dirty="0" smtClean="0"/>
              <a:t>E</a:t>
            </a:r>
            <a:r>
              <a:rPr lang="en-US" dirty="0" smtClean="0"/>
              <a:t> (in billions of dollars) in the U.S. can be modeled by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 = -.246t</a:t>
            </a:r>
            <a:r>
              <a:rPr lang="en-US" baseline="30000" dirty="0" smtClean="0"/>
              <a:t>2</a:t>
            </a:r>
            <a:r>
              <a:rPr lang="en-US" dirty="0" smtClean="0"/>
              <a:t> + 7.88t + 159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 = .174t</a:t>
            </a:r>
            <a:r>
              <a:rPr lang="en-US" baseline="30000" dirty="0" smtClean="0"/>
              <a:t>2</a:t>
            </a:r>
            <a:r>
              <a:rPr lang="en-US" dirty="0" smtClean="0"/>
              <a:t> + 2.54t + 131</a:t>
            </a: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i="1" dirty="0" smtClean="0"/>
              <a:t>t</a:t>
            </a:r>
            <a:r>
              <a:rPr lang="en-US" dirty="0" smtClean="0"/>
              <a:t> is the number of years since 1985.  Write a model for net farm income </a:t>
            </a:r>
            <a:r>
              <a:rPr lang="en-US" i="1" dirty="0" smtClean="0"/>
              <a:t>N</a:t>
            </a:r>
            <a:r>
              <a:rPr lang="en-US" dirty="0" smtClean="0"/>
              <a:t> for those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Real World Application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*To find net income, subtract expenses, E, from income, G.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-.246t</a:t>
            </a:r>
            <a:r>
              <a:rPr lang="en-US" baseline="30000" dirty="0" smtClean="0"/>
              <a:t>2</a:t>
            </a:r>
            <a:r>
              <a:rPr lang="en-US" dirty="0" smtClean="0"/>
              <a:t> + 7.88t + 159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.174t</a:t>
            </a:r>
            <a:r>
              <a:rPr lang="en-US" baseline="30000" dirty="0" smtClean="0"/>
              <a:t>2</a:t>
            </a:r>
            <a:r>
              <a:rPr lang="en-US" dirty="0" smtClean="0"/>
              <a:t> + 2.54t + 131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5555" y="3276600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</a:t>
            </a:r>
            <a:r>
              <a:rPr lang="en-US" sz="3200" u="sng" dirty="0" smtClean="0"/>
              <a:t>(                                    )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12118" y="3810000"/>
            <a:ext cx="427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-.420t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+ 5.34t + 28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85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From 1982 – 1995, the number of softbound books </a:t>
            </a:r>
            <a:r>
              <a:rPr lang="en-US" i="1" dirty="0" smtClean="0"/>
              <a:t>N</a:t>
            </a:r>
            <a:r>
              <a:rPr lang="en-US" dirty="0" smtClean="0"/>
              <a:t> (in millions) sold in the U.S. and the average price per book </a:t>
            </a:r>
            <a:r>
              <a:rPr lang="en-US" i="1" dirty="0" smtClean="0"/>
              <a:t>P</a:t>
            </a:r>
            <a:r>
              <a:rPr lang="en-US" dirty="0" smtClean="0"/>
              <a:t> (in dollars) can be modeled by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 = 1.36t</a:t>
            </a:r>
            <a:r>
              <a:rPr lang="en-US" baseline="30000" dirty="0" smtClean="0"/>
              <a:t>2</a:t>
            </a:r>
            <a:r>
              <a:rPr lang="en-US" dirty="0" smtClean="0"/>
              <a:t> + 2.53t + 1076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 = .314t + 3.42</a:t>
            </a:r>
          </a:p>
          <a:p>
            <a:pPr marL="0" indent="0">
              <a:buNone/>
            </a:pPr>
            <a:r>
              <a:rPr lang="en-US" dirty="0" smtClean="0"/>
              <a:t>where t is the number of years since 1982.  </a:t>
            </a:r>
          </a:p>
          <a:p>
            <a:r>
              <a:rPr lang="en-US" dirty="0" smtClean="0"/>
              <a:t>Write a model for the total revenue </a:t>
            </a:r>
            <a:r>
              <a:rPr lang="en-US" i="1" dirty="0" smtClean="0"/>
              <a:t>R</a:t>
            </a:r>
            <a:r>
              <a:rPr lang="en-US" dirty="0"/>
              <a:t> </a:t>
            </a:r>
            <a:r>
              <a:rPr lang="en-US" dirty="0" smtClean="0"/>
              <a:t>received from the sales of softbound books.</a:t>
            </a:r>
          </a:p>
          <a:p>
            <a:endParaRPr lang="en-US" dirty="0" smtClean="0"/>
          </a:p>
          <a:p>
            <a:r>
              <a:rPr lang="en-US" dirty="0" smtClean="0"/>
              <a:t>What was the total revenue from softbound books in 1990?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6.3:  Adding, Subtracting, and Multiplying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Add, subtract, and </a:t>
            </a:r>
          </a:p>
          <a:p>
            <a:pPr algn="l"/>
            <a:r>
              <a:rPr lang="en-US" b="1" dirty="0"/>
              <a:t>	</a:t>
            </a:r>
            <a:r>
              <a:rPr lang="en-US" b="1" dirty="0" smtClean="0"/>
              <a:t>	 multiply polynomials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780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Adding Polynomials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*Only add terms with the same variable raised to the same exponent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(3x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 – x – 7) + (x</a:t>
            </a:r>
            <a:r>
              <a:rPr lang="en-US" baseline="30000" dirty="0" smtClean="0"/>
              <a:t>3</a:t>
            </a:r>
            <a:r>
              <a:rPr lang="en-US" dirty="0" smtClean="0"/>
              <a:t> – 10x + 8)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3x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 – x – 7</a:t>
            </a:r>
          </a:p>
          <a:p>
            <a:pPr marL="0" indent="0">
              <a:buNone/>
            </a:pPr>
            <a:r>
              <a:rPr lang="en-US" dirty="0" smtClean="0"/>
              <a:t>+</a:t>
            </a:r>
            <a:r>
              <a:rPr lang="en-US" u="sng" dirty="0" smtClean="0"/>
              <a:t>   </a:t>
            </a:r>
            <a:r>
              <a:rPr lang="en-US" u="sng" dirty="0" smtClean="0"/>
              <a:t>x</a:t>
            </a:r>
            <a:r>
              <a:rPr lang="en-US" u="sng" baseline="30000" dirty="0" smtClean="0"/>
              <a:t>3           </a:t>
            </a:r>
            <a:r>
              <a:rPr lang="en-US" u="sng" dirty="0" smtClean="0"/>
              <a:t> – 10x + 8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/>
              <a:t>4x</a:t>
            </a:r>
            <a:r>
              <a:rPr lang="en-US" b="1" baseline="30000" dirty="0" smtClean="0"/>
              <a:t>3</a:t>
            </a:r>
            <a:r>
              <a:rPr lang="en-US" b="1" dirty="0" smtClean="0"/>
              <a:t> + 2x</a:t>
            </a:r>
            <a:r>
              <a:rPr lang="en-US" b="1" baseline="30000" dirty="0" smtClean="0"/>
              <a:t>2</a:t>
            </a:r>
            <a:r>
              <a:rPr lang="en-US" b="1" dirty="0" smtClean="0"/>
              <a:t> – 11x + 1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886200"/>
            <a:ext cx="2521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*Either set up</a:t>
            </a:r>
          </a:p>
          <a:p>
            <a:r>
              <a:rPr lang="en-US" sz="2800" dirty="0" smtClean="0"/>
              <a:t>vertically or add</a:t>
            </a:r>
          </a:p>
          <a:p>
            <a:r>
              <a:rPr lang="en-US" sz="2800" dirty="0" smtClean="0"/>
              <a:t>horizontally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612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Subtracting Polynomials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*Only subtract terms with the same variable raised to the same exponent</a:t>
            </a:r>
          </a:p>
          <a:p>
            <a:pPr marL="0" indent="0">
              <a:buNone/>
            </a:pPr>
            <a:r>
              <a:rPr lang="en-US" dirty="0" smtClean="0"/>
              <a:t>*Make sure to distribute the negative to each term</a:t>
            </a:r>
          </a:p>
          <a:p>
            <a:pPr marL="0" indent="0">
              <a:buNone/>
            </a:pPr>
            <a:r>
              <a:rPr lang="en-US" dirty="0" smtClean="0"/>
              <a:t>(8x</a:t>
            </a:r>
            <a:r>
              <a:rPr lang="en-US" baseline="30000" dirty="0" smtClean="0"/>
              <a:t>3</a:t>
            </a:r>
            <a:r>
              <a:rPr lang="en-US" dirty="0" smtClean="0"/>
              <a:t> – 3x</a:t>
            </a:r>
            <a:r>
              <a:rPr lang="en-US" baseline="30000" dirty="0" smtClean="0"/>
              <a:t>2</a:t>
            </a:r>
            <a:r>
              <a:rPr lang="en-US" dirty="0" smtClean="0"/>
              <a:t> – 2x + 9) – (2x</a:t>
            </a:r>
            <a:r>
              <a:rPr lang="en-US" baseline="30000" dirty="0" smtClean="0"/>
              <a:t>3</a:t>
            </a:r>
            <a:r>
              <a:rPr lang="en-US" dirty="0" smtClean="0"/>
              <a:t> + 6x</a:t>
            </a:r>
            <a:r>
              <a:rPr lang="en-US" baseline="30000" dirty="0" smtClean="0"/>
              <a:t>2</a:t>
            </a:r>
            <a:r>
              <a:rPr lang="en-US" dirty="0" smtClean="0"/>
              <a:t> – x + 1)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8x</a:t>
            </a:r>
            <a:r>
              <a:rPr lang="en-US" baseline="30000" dirty="0" smtClean="0"/>
              <a:t>3</a:t>
            </a:r>
            <a:r>
              <a:rPr lang="en-US" dirty="0" smtClean="0"/>
              <a:t> – 3x</a:t>
            </a:r>
            <a:r>
              <a:rPr lang="en-US" baseline="30000" dirty="0" smtClean="0"/>
              <a:t>2</a:t>
            </a:r>
            <a:r>
              <a:rPr lang="en-US" dirty="0" smtClean="0"/>
              <a:t> – 2x + 9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2x</a:t>
            </a:r>
            <a:r>
              <a:rPr lang="en-US" baseline="30000" dirty="0" smtClean="0"/>
              <a:t>3</a:t>
            </a:r>
            <a:r>
              <a:rPr lang="en-US" dirty="0" smtClean="0"/>
              <a:t> + 6x</a:t>
            </a:r>
            <a:r>
              <a:rPr lang="en-US" baseline="30000" dirty="0" smtClean="0"/>
              <a:t>2</a:t>
            </a:r>
            <a:r>
              <a:rPr lang="en-US" dirty="0" smtClean="0"/>
              <a:t> – x + 1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6x</a:t>
            </a:r>
            <a:r>
              <a:rPr lang="en-US" b="1" baseline="30000" dirty="0" smtClean="0"/>
              <a:t>3</a:t>
            </a:r>
            <a:r>
              <a:rPr lang="en-US" b="1" dirty="0" smtClean="0"/>
              <a:t> – 9x</a:t>
            </a:r>
            <a:r>
              <a:rPr lang="en-US" b="1" baseline="30000" dirty="0" smtClean="0"/>
              <a:t>2</a:t>
            </a:r>
            <a:r>
              <a:rPr lang="en-US" b="1" dirty="0" smtClean="0"/>
              <a:t> – x + 8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537" y="5105400"/>
            <a:ext cx="3615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</a:t>
            </a:r>
            <a:r>
              <a:rPr lang="en-US" sz="3200" u="sng" dirty="0" smtClean="0"/>
              <a:t>(                             )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1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(5x</a:t>
            </a:r>
            <a:r>
              <a:rPr lang="en-US" baseline="30000" dirty="0" smtClean="0"/>
              <a:t>2</a:t>
            </a:r>
            <a:r>
              <a:rPr lang="en-US" dirty="0" smtClean="0"/>
              <a:t> + 2x + 1) + (4x</a:t>
            </a:r>
            <a:r>
              <a:rPr lang="en-US" baseline="30000" dirty="0" smtClean="0"/>
              <a:t>2</a:t>
            </a:r>
            <a:r>
              <a:rPr lang="en-US" dirty="0" smtClean="0"/>
              <a:t> + 3x – 8)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(5x</a:t>
            </a:r>
            <a:r>
              <a:rPr lang="en-US" baseline="30000" dirty="0" smtClean="0"/>
              <a:t>2</a:t>
            </a:r>
            <a:r>
              <a:rPr lang="en-US" dirty="0" smtClean="0"/>
              <a:t> – 6x – 1) – (4x</a:t>
            </a:r>
            <a:r>
              <a:rPr lang="en-US" baseline="30000" dirty="0" smtClean="0"/>
              <a:t>2</a:t>
            </a:r>
            <a:r>
              <a:rPr lang="en-US" dirty="0" smtClean="0"/>
              <a:t> – 2x + 1)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(14 – 6x) + (8x – 5)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 – 2x + 7) – (-5x</a:t>
            </a:r>
            <a:r>
              <a:rPr lang="en-US" baseline="30000" dirty="0" smtClean="0"/>
              <a:t>2</a:t>
            </a:r>
            <a:r>
              <a:rPr lang="en-US" dirty="0" smtClean="0"/>
              <a:t> –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Multiplying Polynomials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49790"/>
            <a:ext cx="5562600" cy="685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Vertically:</a:t>
            </a:r>
            <a:r>
              <a:rPr lang="en-US" dirty="0" smtClean="0"/>
              <a:t>  (-x</a:t>
            </a:r>
            <a:r>
              <a:rPr lang="en-US" baseline="30000" dirty="0" smtClean="0"/>
              <a:t>2</a:t>
            </a:r>
            <a:r>
              <a:rPr lang="en-US" dirty="0" smtClean="0"/>
              <a:t> + 2x + 4)(x – 3)</a:t>
            </a:r>
            <a:endParaRPr lang="en-US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72100" y="2654589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62600" y="2362200"/>
                <a:ext cx="32385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             -x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+ 2x + 4</a:t>
                </a:r>
              </a:p>
              <a:p>
                <a:r>
                  <a:rPr lang="en-US" sz="320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3200" dirty="0" smtClean="0"/>
                  <a:t> _</a:t>
                </a:r>
                <a:r>
                  <a:rPr lang="en-US" sz="3200" u="sng" dirty="0" smtClean="0"/>
                  <a:t>         x – 3</a:t>
                </a:r>
              </a:p>
              <a:p>
                <a:r>
                  <a:rPr lang="en-US" sz="3200" dirty="0" smtClean="0"/>
                  <a:t>          3x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– 6x – 12      </a:t>
                </a:r>
              </a:p>
              <a:p>
                <a:r>
                  <a:rPr lang="en-US" sz="3200" u="sng" dirty="0"/>
                  <a:t> </a:t>
                </a:r>
                <a:r>
                  <a:rPr lang="en-US" sz="3200" u="sng" dirty="0" smtClean="0"/>
                  <a:t>-x</a:t>
                </a:r>
                <a:r>
                  <a:rPr lang="en-US" sz="3200" u="sng" baseline="30000" dirty="0" smtClean="0"/>
                  <a:t>3</a:t>
                </a:r>
                <a:r>
                  <a:rPr lang="en-US" sz="3200" u="sng" dirty="0" smtClean="0"/>
                  <a:t> + 2x</a:t>
                </a:r>
                <a:r>
                  <a:rPr lang="en-US" sz="3200" u="sng" baseline="30000" dirty="0" smtClean="0"/>
                  <a:t>2</a:t>
                </a:r>
                <a:r>
                  <a:rPr lang="en-US" sz="3200" u="sng" dirty="0" smtClean="0"/>
                  <a:t> + 4x</a:t>
                </a:r>
                <a:r>
                  <a:rPr lang="en-US" sz="3200" dirty="0" smtClean="0"/>
                  <a:t>____</a:t>
                </a:r>
                <a:r>
                  <a:rPr lang="en-US" sz="3200" u="sng" dirty="0" smtClean="0"/>
                  <a:t>        </a:t>
                </a:r>
              </a:p>
              <a:p>
                <a:r>
                  <a:rPr lang="en-US" sz="3200" b="1" dirty="0" smtClean="0"/>
                  <a:t>-x</a:t>
                </a:r>
                <a:r>
                  <a:rPr lang="en-US" sz="3200" b="1" baseline="30000" dirty="0" smtClean="0"/>
                  <a:t>3</a:t>
                </a:r>
                <a:r>
                  <a:rPr lang="en-US" sz="3200" b="1" dirty="0" smtClean="0"/>
                  <a:t> + 5x</a:t>
                </a:r>
                <a:r>
                  <a:rPr lang="en-US" sz="3200" b="1" baseline="30000" dirty="0" smtClean="0"/>
                  <a:t>2</a:t>
                </a:r>
                <a:r>
                  <a:rPr lang="en-US" sz="3200" b="1" dirty="0" smtClean="0"/>
                  <a:t> – 2x – 12 </a:t>
                </a:r>
                <a:endParaRPr lang="en-US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362200"/>
                <a:ext cx="32385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4896" t="-3103" r="-20527" b="-6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3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29" y="457200"/>
            <a:ext cx="47648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Horizontally:</a:t>
            </a:r>
            <a:r>
              <a:rPr lang="en-US" sz="3200" dirty="0" smtClean="0"/>
              <a:t>  </a:t>
            </a:r>
          </a:p>
          <a:p>
            <a:r>
              <a:rPr lang="en-US" sz="3200" dirty="0" smtClean="0"/>
              <a:t>*Make sure every term has</a:t>
            </a:r>
          </a:p>
          <a:p>
            <a:r>
              <a:rPr lang="en-US" sz="3200" dirty="0" smtClean="0"/>
              <a:t>  been multiplied</a:t>
            </a:r>
          </a:p>
          <a:p>
            <a:r>
              <a:rPr lang="en-US" sz="3200" dirty="0" smtClean="0"/>
              <a:t>*It’s easier if the first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polynomial has less terms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118991"/>
            <a:ext cx="33650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Ex</a:t>
            </a:r>
            <a:endParaRPr lang="en-US" sz="3200" dirty="0" smtClean="0"/>
          </a:p>
          <a:p>
            <a:r>
              <a:rPr lang="en-US" sz="3200" dirty="0" smtClean="0"/>
              <a:t>(3x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2x – 4)(x – 3)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962400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855029" y="3670012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(x – 3)(3x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2x – 4)</a:t>
            </a:r>
            <a:endParaRPr lang="en-US" sz="3200" dirty="0"/>
          </a:p>
        </p:txBody>
      </p:sp>
      <p:sp>
        <p:nvSpPr>
          <p:cNvPr id="8" name="Curved Down Arrow 7"/>
          <p:cNvSpPr/>
          <p:nvPr/>
        </p:nvSpPr>
        <p:spPr>
          <a:xfrm>
            <a:off x="5047860" y="3401786"/>
            <a:ext cx="127674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5058746" y="3380015"/>
            <a:ext cx="2180254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047860" y="3363686"/>
            <a:ext cx="287694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5673789" y="4196209"/>
            <a:ext cx="638370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5657848" y="4196209"/>
            <a:ext cx="1581151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5657848" y="4196209"/>
            <a:ext cx="2266952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4953000"/>
            <a:ext cx="2404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3x</a:t>
            </a:r>
            <a:r>
              <a:rPr lang="en-US" sz="3200" baseline="30000" dirty="0"/>
              <a:t>3</a:t>
            </a:r>
            <a:r>
              <a:rPr lang="en-US" sz="3200" dirty="0" smtClean="0"/>
              <a:t> –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4x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249779" y="4952999"/>
            <a:ext cx="2872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9x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+ 6x + 12  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738630" y="5537775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3x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 – 11x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+ 2x + 12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494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Multiplying Three Binomials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(x – 1)(x + 4)(x + 3)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752600" y="2514600"/>
            <a:ext cx="1143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763486" y="2492829"/>
            <a:ext cx="1741714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324100" y="3276600"/>
            <a:ext cx="544479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308159" y="3276600"/>
            <a:ext cx="1120841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768025"/>
            <a:ext cx="3663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(x – 1)(x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+ 7x + 12)</a:t>
            </a:r>
            <a:endParaRPr lang="en-US" sz="3200" dirty="0"/>
          </a:p>
        </p:txBody>
      </p:sp>
      <p:sp>
        <p:nvSpPr>
          <p:cNvPr id="11" name="Curved Down Arrow 10"/>
          <p:cNvSpPr/>
          <p:nvPr/>
        </p:nvSpPr>
        <p:spPr>
          <a:xfrm>
            <a:off x="4191000" y="2498272"/>
            <a:ext cx="127674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4201886" y="2476501"/>
            <a:ext cx="2046514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4191000" y="2460172"/>
            <a:ext cx="27432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4829370" y="3276599"/>
            <a:ext cx="504630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4813429" y="3276599"/>
            <a:ext cx="1358771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4813429" y="3276599"/>
            <a:ext cx="2120771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2159" y="3962400"/>
            <a:ext cx="2702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+ 7x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+ 12x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081685" y="3962400"/>
            <a:ext cx="2571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7x – 12 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776719" y="4579832"/>
            <a:ext cx="3429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x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 + 6x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+ 5x – 12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8941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(2x + 3y)</a:t>
            </a:r>
            <a:r>
              <a:rPr lang="en-US" baseline="30000" dirty="0" smtClean="0"/>
              <a:t>3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33600" y="1905000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76600" y="1612612"/>
            <a:ext cx="4450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(2x + 3y)(2x + 3y)(2x + 3y)</a:t>
            </a:r>
            <a:endParaRPr lang="en-US" sz="3200" dirty="0"/>
          </a:p>
        </p:txBody>
      </p:sp>
      <p:sp>
        <p:nvSpPr>
          <p:cNvPr id="6" name="Curved Down Arrow 5"/>
          <p:cNvSpPr/>
          <p:nvPr/>
        </p:nvSpPr>
        <p:spPr>
          <a:xfrm>
            <a:off x="5029200" y="1348302"/>
            <a:ext cx="154305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040086" y="1326531"/>
            <a:ext cx="2351314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816666" y="2125867"/>
            <a:ext cx="850297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800725" y="2125867"/>
            <a:ext cx="1514475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743200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(2x + 3y)(4x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+ 6xy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84111" y="2743199"/>
            <a:ext cx="2012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+ 6xy+ 9y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50940" y="3810000"/>
            <a:ext cx="4777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(2x + 3y)(4x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+ 12xy + 9y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3" name="Curved Down Arrow 12"/>
          <p:cNvSpPr/>
          <p:nvPr/>
        </p:nvSpPr>
        <p:spPr>
          <a:xfrm>
            <a:off x="3167742" y="3511406"/>
            <a:ext cx="1717519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3178629" y="3489635"/>
            <a:ext cx="2753048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3167742" y="3473306"/>
            <a:ext cx="3690257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3806112" y="4289733"/>
            <a:ext cx="966833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3790172" y="4289733"/>
            <a:ext cx="1965547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790172" y="4289733"/>
            <a:ext cx="3067827" cy="3172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379" y="4876799"/>
            <a:ext cx="3631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8x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+ 24x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y + 18xy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43248" y="4876799"/>
            <a:ext cx="384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+ 12x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y + 36xy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+ 27y</a:t>
            </a:r>
            <a:r>
              <a:rPr lang="en-US" sz="3200" baseline="30000" dirty="0" smtClean="0"/>
              <a:t>3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172930" y="5461574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 8x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 + 36x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y + 54xy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+ 27y</a:t>
            </a:r>
            <a:r>
              <a:rPr lang="en-US" sz="3200" b="1" baseline="30000" dirty="0" smtClean="0"/>
              <a:t>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004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578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Opening Questions</vt:lpstr>
      <vt:lpstr>6.3:  Adding, Subtracting, and Multiplying Polynomials</vt:lpstr>
      <vt:lpstr>Adding Polynomials</vt:lpstr>
      <vt:lpstr>Subtracting Polynomials</vt:lpstr>
      <vt:lpstr>Now Try</vt:lpstr>
      <vt:lpstr>Multiplying Polynomials</vt:lpstr>
      <vt:lpstr>PowerPoint Presentation</vt:lpstr>
      <vt:lpstr>Multiplying Three Binomials</vt:lpstr>
      <vt:lpstr>Ex 2</vt:lpstr>
      <vt:lpstr>Now Try</vt:lpstr>
      <vt:lpstr>Real World Application</vt:lpstr>
      <vt:lpstr>Real World Application Continued</vt:lpstr>
      <vt:lpstr>Now Try: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13</cp:revision>
  <dcterms:created xsi:type="dcterms:W3CDTF">2016-01-31T23:29:09Z</dcterms:created>
  <dcterms:modified xsi:type="dcterms:W3CDTF">2016-02-01T02:14:14Z</dcterms:modified>
</cp:coreProperties>
</file>