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1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0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7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2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7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2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6F36-B4A0-44A6-AABB-DB5D62DD5FB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6FFE-E625-4ACD-A90F-CBF2EFE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Identify each function as linear or quadratic</a:t>
            </a:r>
          </a:p>
          <a:p>
            <a:pPr marL="514350" indent="-514350">
              <a:buAutoNum type="arabicParenR"/>
            </a:pPr>
            <a:r>
              <a:rPr lang="en-US" dirty="0" smtClean="0"/>
              <a:t>f(x) = 2x</a:t>
            </a:r>
            <a:r>
              <a:rPr lang="en-US" baseline="30000" dirty="0" smtClean="0"/>
              <a:t>2</a:t>
            </a:r>
            <a:r>
              <a:rPr lang="en-US" dirty="0" smtClean="0"/>
              <a:t> + x – 6</a:t>
            </a:r>
          </a:p>
          <a:p>
            <a:pPr marL="514350" indent="-514350">
              <a:buAutoNum type="arabicParenR"/>
            </a:pPr>
            <a:r>
              <a:rPr lang="en-US" dirty="0" smtClean="0"/>
              <a:t>f(x) = 5x + 3</a:t>
            </a:r>
          </a:p>
          <a:p>
            <a:pPr marL="0" indent="0">
              <a:buNone/>
            </a:pPr>
            <a:r>
              <a:rPr lang="en-US" b="1" dirty="0" smtClean="0"/>
              <a:t>Find f(x) when x = -2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f(x) = 2x – 9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– 5x + 7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f(x) = 3x</a:t>
            </a:r>
            <a:r>
              <a:rPr lang="en-US" baseline="30000" dirty="0" smtClean="0"/>
              <a:t>3</a:t>
            </a:r>
            <a:r>
              <a:rPr lang="en-US" dirty="0" smtClean="0"/>
              <a:t> + 10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Evaluating a Polynomial Function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*Take every coefficient, including zero and create a table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2362200"/>
            <a:ext cx="2386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*Bring down first </a:t>
            </a:r>
          </a:p>
          <a:p>
            <a:r>
              <a:rPr lang="en-US" sz="2400" dirty="0" smtClean="0"/>
              <a:t>coefficient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651171" y="3193197"/>
            <a:ext cx="1378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*Multiply</a:t>
            </a:r>
          </a:p>
          <a:p>
            <a:r>
              <a:rPr lang="en-US" sz="2400" dirty="0" smtClean="0"/>
              <a:t>*Add</a:t>
            </a:r>
          </a:p>
          <a:p>
            <a:r>
              <a:rPr lang="en-US" sz="2400" dirty="0" smtClean="0"/>
              <a:t>*Repeat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62972" y="4800600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f(-2) = 57</a:t>
            </a:r>
            <a:endParaRPr lang="en-US" sz="2800" b="1" dirty="0"/>
          </a:p>
        </p:txBody>
      </p:sp>
      <p:sp>
        <p:nvSpPr>
          <p:cNvPr id="1068" name="AutoShape 54"/>
          <p:cNvSpPr>
            <a:spLocks noChangeAspect="1" noChangeArrowheads="1" noTextEdit="1"/>
          </p:cNvSpPr>
          <p:nvPr/>
        </p:nvSpPr>
        <p:spPr bwMode="auto">
          <a:xfrm>
            <a:off x="153988" y="2667000"/>
            <a:ext cx="61706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Rectangle 56"/>
          <p:cNvSpPr>
            <a:spLocks noChangeArrowheads="1"/>
          </p:cNvSpPr>
          <p:nvPr/>
        </p:nvSpPr>
        <p:spPr bwMode="auto">
          <a:xfrm>
            <a:off x="153988" y="2667000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57"/>
          <p:cNvSpPr>
            <a:spLocks noChangeArrowheads="1"/>
          </p:cNvSpPr>
          <p:nvPr/>
        </p:nvSpPr>
        <p:spPr bwMode="auto">
          <a:xfrm>
            <a:off x="1182688" y="2667000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Rectangle 58"/>
          <p:cNvSpPr>
            <a:spLocks noChangeArrowheads="1"/>
          </p:cNvSpPr>
          <p:nvPr/>
        </p:nvSpPr>
        <p:spPr bwMode="auto">
          <a:xfrm>
            <a:off x="2209800" y="2667000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59"/>
          <p:cNvSpPr>
            <a:spLocks noChangeArrowheads="1"/>
          </p:cNvSpPr>
          <p:nvPr/>
        </p:nvSpPr>
        <p:spPr bwMode="auto">
          <a:xfrm>
            <a:off x="3238500" y="2667000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60"/>
          <p:cNvSpPr>
            <a:spLocks noChangeArrowheads="1"/>
          </p:cNvSpPr>
          <p:nvPr/>
        </p:nvSpPr>
        <p:spPr bwMode="auto">
          <a:xfrm>
            <a:off x="4267200" y="2667000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4" name="Rectangle 61"/>
          <p:cNvSpPr>
            <a:spLocks noChangeArrowheads="1"/>
          </p:cNvSpPr>
          <p:nvPr/>
        </p:nvSpPr>
        <p:spPr bwMode="auto">
          <a:xfrm>
            <a:off x="5295900" y="2667000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62"/>
          <p:cNvSpPr>
            <a:spLocks noChangeArrowheads="1"/>
          </p:cNvSpPr>
          <p:nvPr/>
        </p:nvSpPr>
        <p:spPr bwMode="auto">
          <a:xfrm>
            <a:off x="153988" y="303847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63"/>
          <p:cNvSpPr>
            <a:spLocks noChangeArrowheads="1"/>
          </p:cNvSpPr>
          <p:nvPr/>
        </p:nvSpPr>
        <p:spPr bwMode="auto">
          <a:xfrm>
            <a:off x="1182688" y="3038475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7" name="Rectangle 64"/>
          <p:cNvSpPr>
            <a:spLocks noChangeArrowheads="1"/>
          </p:cNvSpPr>
          <p:nvPr/>
        </p:nvSpPr>
        <p:spPr bwMode="auto">
          <a:xfrm>
            <a:off x="2209800" y="303847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65"/>
          <p:cNvSpPr>
            <a:spLocks noChangeArrowheads="1"/>
          </p:cNvSpPr>
          <p:nvPr/>
        </p:nvSpPr>
        <p:spPr bwMode="auto">
          <a:xfrm>
            <a:off x="3238500" y="303847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66"/>
          <p:cNvSpPr>
            <a:spLocks noChangeArrowheads="1"/>
          </p:cNvSpPr>
          <p:nvPr/>
        </p:nvSpPr>
        <p:spPr bwMode="auto">
          <a:xfrm>
            <a:off x="4267200" y="303847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0" name="Rectangle 67"/>
          <p:cNvSpPr>
            <a:spLocks noChangeArrowheads="1"/>
          </p:cNvSpPr>
          <p:nvPr/>
        </p:nvSpPr>
        <p:spPr bwMode="auto">
          <a:xfrm>
            <a:off x="5295900" y="303847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1" name="Rectangle 68"/>
          <p:cNvSpPr>
            <a:spLocks noChangeArrowheads="1"/>
          </p:cNvSpPr>
          <p:nvPr/>
        </p:nvSpPr>
        <p:spPr bwMode="auto">
          <a:xfrm>
            <a:off x="153988" y="3409950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69"/>
          <p:cNvSpPr>
            <a:spLocks noChangeArrowheads="1"/>
          </p:cNvSpPr>
          <p:nvPr/>
        </p:nvSpPr>
        <p:spPr bwMode="auto">
          <a:xfrm>
            <a:off x="1182688" y="3409950"/>
            <a:ext cx="10271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3" name="Rectangle 70"/>
          <p:cNvSpPr>
            <a:spLocks noChangeArrowheads="1"/>
          </p:cNvSpPr>
          <p:nvPr/>
        </p:nvSpPr>
        <p:spPr bwMode="auto">
          <a:xfrm>
            <a:off x="2209800" y="3409950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71"/>
          <p:cNvSpPr>
            <a:spLocks noChangeArrowheads="1"/>
          </p:cNvSpPr>
          <p:nvPr/>
        </p:nvSpPr>
        <p:spPr bwMode="auto">
          <a:xfrm>
            <a:off x="3238500" y="3409950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72"/>
          <p:cNvSpPr>
            <a:spLocks noChangeArrowheads="1"/>
          </p:cNvSpPr>
          <p:nvPr/>
        </p:nvSpPr>
        <p:spPr bwMode="auto">
          <a:xfrm>
            <a:off x="4267200" y="3409950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" name="Rectangle 73"/>
          <p:cNvSpPr>
            <a:spLocks noChangeArrowheads="1"/>
          </p:cNvSpPr>
          <p:nvPr/>
        </p:nvSpPr>
        <p:spPr bwMode="auto">
          <a:xfrm>
            <a:off x="5295900" y="3409950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" name="Rectangle 74"/>
          <p:cNvSpPr>
            <a:spLocks noChangeArrowheads="1"/>
          </p:cNvSpPr>
          <p:nvPr/>
        </p:nvSpPr>
        <p:spPr bwMode="auto">
          <a:xfrm>
            <a:off x="153988" y="3779838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" name="Rectangle 75"/>
          <p:cNvSpPr>
            <a:spLocks noChangeArrowheads="1"/>
          </p:cNvSpPr>
          <p:nvPr/>
        </p:nvSpPr>
        <p:spPr bwMode="auto">
          <a:xfrm>
            <a:off x="1182688" y="3779838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" name="Rectangle 76"/>
          <p:cNvSpPr>
            <a:spLocks noChangeArrowheads="1"/>
          </p:cNvSpPr>
          <p:nvPr/>
        </p:nvSpPr>
        <p:spPr bwMode="auto">
          <a:xfrm>
            <a:off x="2209800" y="3779838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77"/>
          <p:cNvSpPr>
            <a:spLocks noChangeArrowheads="1"/>
          </p:cNvSpPr>
          <p:nvPr/>
        </p:nvSpPr>
        <p:spPr bwMode="auto">
          <a:xfrm>
            <a:off x="3238500" y="3779838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78"/>
          <p:cNvSpPr>
            <a:spLocks noChangeArrowheads="1"/>
          </p:cNvSpPr>
          <p:nvPr/>
        </p:nvSpPr>
        <p:spPr bwMode="auto">
          <a:xfrm>
            <a:off x="4267200" y="3779838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79"/>
          <p:cNvSpPr>
            <a:spLocks noChangeArrowheads="1"/>
          </p:cNvSpPr>
          <p:nvPr/>
        </p:nvSpPr>
        <p:spPr bwMode="auto">
          <a:xfrm>
            <a:off x="5295900" y="3779838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Line 80"/>
          <p:cNvSpPr>
            <a:spLocks noChangeShapeType="1"/>
          </p:cNvSpPr>
          <p:nvPr/>
        </p:nvSpPr>
        <p:spPr bwMode="auto">
          <a:xfrm>
            <a:off x="1182688" y="3032125"/>
            <a:ext cx="0" cy="74771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Line 81"/>
          <p:cNvSpPr>
            <a:spLocks noChangeShapeType="1"/>
          </p:cNvSpPr>
          <p:nvPr/>
        </p:nvSpPr>
        <p:spPr bwMode="auto">
          <a:xfrm>
            <a:off x="1176338" y="3038475"/>
            <a:ext cx="5148262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82"/>
          <p:cNvSpPr>
            <a:spLocks noChangeArrowheads="1"/>
          </p:cNvSpPr>
          <p:nvPr/>
        </p:nvSpPr>
        <p:spPr bwMode="auto">
          <a:xfrm>
            <a:off x="1638300" y="30813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6" name="Rectangle 83"/>
          <p:cNvSpPr>
            <a:spLocks noChangeArrowheads="1"/>
          </p:cNvSpPr>
          <p:nvPr/>
        </p:nvSpPr>
        <p:spPr bwMode="auto">
          <a:xfrm>
            <a:off x="2667000" y="30813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84"/>
          <p:cNvSpPr>
            <a:spLocks noChangeArrowheads="1"/>
          </p:cNvSpPr>
          <p:nvPr/>
        </p:nvSpPr>
        <p:spPr bwMode="auto">
          <a:xfrm>
            <a:off x="3695700" y="30813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85"/>
          <p:cNvSpPr>
            <a:spLocks noChangeArrowheads="1"/>
          </p:cNvSpPr>
          <p:nvPr/>
        </p:nvSpPr>
        <p:spPr bwMode="auto">
          <a:xfrm>
            <a:off x="4689475" y="3081338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9" name="Rectangle 86"/>
          <p:cNvSpPr>
            <a:spLocks noChangeArrowheads="1"/>
          </p:cNvSpPr>
          <p:nvPr/>
        </p:nvSpPr>
        <p:spPr bwMode="auto">
          <a:xfrm>
            <a:off x="4759325" y="30813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87"/>
          <p:cNvSpPr>
            <a:spLocks noChangeArrowheads="1"/>
          </p:cNvSpPr>
          <p:nvPr/>
        </p:nvSpPr>
        <p:spPr bwMode="auto">
          <a:xfrm>
            <a:off x="5753100" y="30813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88"/>
          <p:cNvSpPr>
            <a:spLocks noChangeArrowheads="1"/>
          </p:cNvSpPr>
          <p:nvPr/>
        </p:nvSpPr>
        <p:spPr bwMode="auto">
          <a:xfrm>
            <a:off x="574675" y="3451225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Rectangle 89"/>
          <p:cNvSpPr>
            <a:spLocks noChangeArrowheads="1"/>
          </p:cNvSpPr>
          <p:nvPr/>
        </p:nvSpPr>
        <p:spPr bwMode="auto">
          <a:xfrm>
            <a:off x="646113" y="3451225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90"/>
          <p:cNvSpPr>
            <a:spLocks noChangeArrowheads="1"/>
          </p:cNvSpPr>
          <p:nvPr/>
        </p:nvSpPr>
        <p:spPr bwMode="auto">
          <a:xfrm>
            <a:off x="2632075" y="3451225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4" name="Rectangle 91"/>
          <p:cNvSpPr>
            <a:spLocks noChangeArrowheads="1"/>
          </p:cNvSpPr>
          <p:nvPr/>
        </p:nvSpPr>
        <p:spPr bwMode="auto">
          <a:xfrm>
            <a:off x="2703513" y="3451225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" name="Rectangle 92"/>
          <p:cNvSpPr>
            <a:spLocks noChangeArrowheads="1"/>
          </p:cNvSpPr>
          <p:nvPr/>
        </p:nvSpPr>
        <p:spPr bwMode="auto">
          <a:xfrm>
            <a:off x="3638550" y="3451225"/>
            <a:ext cx="350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93"/>
          <p:cNvSpPr>
            <a:spLocks noChangeArrowheads="1"/>
          </p:cNvSpPr>
          <p:nvPr/>
        </p:nvSpPr>
        <p:spPr bwMode="auto">
          <a:xfrm>
            <a:off x="4632325" y="3451225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7" name="Rectangle 94"/>
          <p:cNvSpPr>
            <a:spLocks noChangeArrowheads="1"/>
          </p:cNvSpPr>
          <p:nvPr/>
        </p:nvSpPr>
        <p:spPr bwMode="auto">
          <a:xfrm>
            <a:off x="4702175" y="3451225"/>
            <a:ext cx="350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Rectangle 95"/>
          <p:cNvSpPr>
            <a:spLocks noChangeArrowheads="1"/>
          </p:cNvSpPr>
          <p:nvPr/>
        </p:nvSpPr>
        <p:spPr bwMode="auto">
          <a:xfrm>
            <a:off x="5695950" y="3451225"/>
            <a:ext cx="350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96"/>
          <p:cNvSpPr>
            <a:spLocks noChangeArrowheads="1"/>
          </p:cNvSpPr>
          <p:nvPr/>
        </p:nvSpPr>
        <p:spPr bwMode="auto">
          <a:xfrm>
            <a:off x="1638300" y="382111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0" name="Rectangle 97"/>
          <p:cNvSpPr>
            <a:spLocks noChangeArrowheads="1"/>
          </p:cNvSpPr>
          <p:nvPr/>
        </p:nvSpPr>
        <p:spPr bwMode="auto">
          <a:xfrm>
            <a:off x="2632075" y="3821113"/>
            <a:ext cx="188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98"/>
          <p:cNvSpPr>
            <a:spLocks noChangeArrowheads="1"/>
          </p:cNvSpPr>
          <p:nvPr/>
        </p:nvSpPr>
        <p:spPr bwMode="auto">
          <a:xfrm>
            <a:off x="2703513" y="382111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99"/>
          <p:cNvSpPr>
            <a:spLocks noChangeArrowheads="1"/>
          </p:cNvSpPr>
          <p:nvPr/>
        </p:nvSpPr>
        <p:spPr bwMode="auto">
          <a:xfrm>
            <a:off x="3638550" y="3821113"/>
            <a:ext cx="3508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3" name="Rectangle 100"/>
          <p:cNvSpPr>
            <a:spLocks noChangeArrowheads="1"/>
          </p:cNvSpPr>
          <p:nvPr/>
        </p:nvSpPr>
        <p:spPr bwMode="auto">
          <a:xfrm>
            <a:off x="4632325" y="3821113"/>
            <a:ext cx="188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4" name="Rectangle 101"/>
          <p:cNvSpPr>
            <a:spLocks noChangeArrowheads="1"/>
          </p:cNvSpPr>
          <p:nvPr/>
        </p:nvSpPr>
        <p:spPr bwMode="auto">
          <a:xfrm>
            <a:off x="4702175" y="3821113"/>
            <a:ext cx="3508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102"/>
          <p:cNvSpPr>
            <a:spLocks noChangeArrowheads="1"/>
          </p:cNvSpPr>
          <p:nvPr/>
        </p:nvSpPr>
        <p:spPr bwMode="auto">
          <a:xfrm>
            <a:off x="5695950" y="3821113"/>
            <a:ext cx="3508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09738" y="3358252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1538" y="3663052"/>
            <a:ext cx="609600" cy="2335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62138" y="3663052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28938" y="3668023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71938" y="3668023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62538" y="3668731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557838" y="4125223"/>
            <a:ext cx="1905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8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1093" grpId="0" animBg="1"/>
      <p:bldP spid="1094" grpId="0" animBg="1"/>
      <p:bldP spid="1095" grpId="0"/>
      <p:bldP spid="1096" grpId="0"/>
      <p:bldP spid="1097" grpId="0"/>
      <p:bldP spid="1098" grpId="0"/>
      <p:bldP spid="1099" grpId="0"/>
      <p:bldP spid="1100" grpId="0"/>
      <p:bldP spid="1101" grpId="0"/>
      <p:bldP spid="1102" grpId="0"/>
      <p:bldP spid="1103" grpId="0"/>
      <p:bldP spid="1104" grpId="0"/>
      <p:bldP spid="1105" grpId="0"/>
      <p:bldP spid="1106" grpId="0"/>
      <p:bldP spid="1107" grpId="0"/>
      <p:bldP spid="1108" grpId="0"/>
      <p:bldP spid="1109" grpId="0"/>
      <p:bldP spid="1110" grpId="0"/>
      <p:bldP spid="1111" grpId="0"/>
      <p:bldP spid="1112" grpId="0"/>
      <p:bldP spid="1113" grpId="0"/>
      <p:bldP spid="1114" grpId="0"/>
      <p:bldP spid="1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Evaluate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b="1" i="0" smtClean="0">
                        <a:latin typeface="Cambria Math"/>
                      </a:rPr>
                      <m:t>𝐢𝐟</m:t>
                    </m:r>
                    <m:r>
                      <a:rPr lang="en-US" b="1" i="0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54"/>
          <p:cNvSpPr>
            <a:spLocks noChangeAspect="1" noChangeArrowheads="1" noTextEdit="1"/>
          </p:cNvSpPr>
          <p:nvPr/>
        </p:nvSpPr>
        <p:spPr bwMode="auto">
          <a:xfrm>
            <a:off x="1183482" y="2846387"/>
            <a:ext cx="61706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1183482" y="2846387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2212182" y="2846387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" name="Rectangle 58"/>
          <p:cNvSpPr>
            <a:spLocks noChangeArrowheads="1"/>
          </p:cNvSpPr>
          <p:nvPr/>
        </p:nvSpPr>
        <p:spPr bwMode="auto">
          <a:xfrm>
            <a:off x="3239294" y="2846387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4267994" y="2846387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5296694" y="2846387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" name="Rectangle 61"/>
          <p:cNvSpPr>
            <a:spLocks noChangeArrowheads="1"/>
          </p:cNvSpPr>
          <p:nvPr/>
        </p:nvSpPr>
        <p:spPr bwMode="auto">
          <a:xfrm>
            <a:off x="6325394" y="2846387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1183482" y="3217862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2" name="Rectangle 63"/>
          <p:cNvSpPr>
            <a:spLocks noChangeArrowheads="1"/>
          </p:cNvSpPr>
          <p:nvPr/>
        </p:nvSpPr>
        <p:spPr bwMode="auto">
          <a:xfrm>
            <a:off x="2212182" y="3217862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3" name="Rectangle 64"/>
          <p:cNvSpPr>
            <a:spLocks noChangeArrowheads="1"/>
          </p:cNvSpPr>
          <p:nvPr/>
        </p:nvSpPr>
        <p:spPr bwMode="auto">
          <a:xfrm>
            <a:off x="3239294" y="3217862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4" name="Rectangle 65"/>
          <p:cNvSpPr>
            <a:spLocks noChangeArrowheads="1"/>
          </p:cNvSpPr>
          <p:nvPr/>
        </p:nvSpPr>
        <p:spPr bwMode="auto">
          <a:xfrm>
            <a:off x="4267994" y="3217862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5" name="Rectangle 66"/>
          <p:cNvSpPr>
            <a:spLocks noChangeArrowheads="1"/>
          </p:cNvSpPr>
          <p:nvPr/>
        </p:nvSpPr>
        <p:spPr bwMode="auto">
          <a:xfrm>
            <a:off x="5296694" y="3217862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1183482" y="3589337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2212182" y="3589337"/>
            <a:ext cx="10271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3239294" y="3589337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4267994" y="3589337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5296694" y="3589337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6325394" y="3589337"/>
            <a:ext cx="10287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1183482" y="395922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4" name="Rectangle 75"/>
          <p:cNvSpPr>
            <a:spLocks noChangeArrowheads="1"/>
          </p:cNvSpPr>
          <p:nvPr/>
        </p:nvSpPr>
        <p:spPr bwMode="auto">
          <a:xfrm>
            <a:off x="2212182" y="3959225"/>
            <a:ext cx="1027112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239294" y="395922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267994" y="395922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5296694" y="395922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8" name="Rectangle 79"/>
          <p:cNvSpPr>
            <a:spLocks noChangeArrowheads="1"/>
          </p:cNvSpPr>
          <p:nvPr/>
        </p:nvSpPr>
        <p:spPr bwMode="auto">
          <a:xfrm>
            <a:off x="6325394" y="3959225"/>
            <a:ext cx="10287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9" name="Line 80"/>
          <p:cNvSpPr>
            <a:spLocks noChangeShapeType="1"/>
          </p:cNvSpPr>
          <p:nvPr/>
        </p:nvSpPr>
        <p:spPr bwMode="auto">
          <a:xfrm>
            <a:off x="2212182" y="3211512"/>
            <a:ext cx="0" cy="74771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0" name="Line 81"/>
          <p:cNvSpPr>
            <a:spLocks noChangeShapeType="1"/>
          </p:cNvSpPr>
          <p:nvPr/>
        </p:nvSpPr>
        <p:spPr bwMode="auto">
          <a:xfrm>
            <a:off x="2205832" y="3217862"/>
            <a:ext cx="388620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1" name="Rectangle 82"/>
          <p:cNvSpPr>
            <a:spLocks noChangeArrowheads="1"/>
          </p:cNvSpPr>
          <p:nvPr/>
        </p:nvSpPr>
        <p:spPr bwMode="auto">
          <a:xfrm>
            <a:off x="2667794" y="3260725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Rectangle 83"/>
          <p:cNvSpPr>
            <a:spLocks noChangeArrowheads="1"/>
          </p:cNvSpPr>
          <p:nvPr/>
        </p:nvSpPr>
        <p:spPr bwMode="auto">
          <a:xfrm>
            <a:off x="3696494" y="3260725"/>
            <a:ext cx="2083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-2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" name="Rectangle 84"/>
          <p:cNvSpPr>
            <a:spLocks noChangeArrowheads="1"/>
          </p:cNvSpPr>
          <p:nvPr/>
        </p:nvSpPr>
        <p:spPr bwMode="auto">
          <a:xfrm>
            <a:off x="4725194" y="3260725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n-lt"/>
              </a:rPr>
              <a:t>1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4" name="Rectangle 85"/>
          <p:cNvSpPr>
            <a:spLocks noChangeArrowheads="1"/>
          </p:cNvSpPr>
          <p:nvPr/>
        </p:nvSpPr>
        <p:spPr bwMode="auto">
          <a:xfrm>
            <a:off x="5718969" y="3260725"/>
            <a:ext cx="785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5" name="Rectangle 86"/>
          <p:cNvSpPr>
            <a:spLocks noChangeArrowheads="1"/>
          </p:cNvSpPr>
          <p:nvPr/>
        </p:nvSpPr>
        <p:spPr bwMode="auto">
          <a:xfrm>
            <a:off x="5788819" y="3260725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88"/>
          <p:cNvSpPr>
            <a:spLocks noChangeArrowheads="1"/>
          </p:cNvSpPr>
          <p:nvPr/>
        </p:nvSpPr>
        <p:spPr bwMode="auto">
          <a:xfrm>
            <a:off x="1604169" y="3478212"/>
            <a:ext cx="785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89"/>
              <p:cNvSpPr>
                <a:spLocks noChangeArrowheads="1"/>
              </p:cNvSpPr>
              <p:nvPr/>
            </p:nvSpPr>
            <p:spPr bwMode="auto">
              <a:xfrm>
                <a:off x="1675607" y="3352800"/>
                <a:ext cx="213200" cy="576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kumimoji="0" lang="en-US" alt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8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5607" y="3352800"/>
                <a:ext cx="213200" cy="5761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90"/>
          <p:cNvSpPr>
            <a:spLocks noChangeArrowheads="1"/>
          </p:cNvSpPr>
          <p:nvPr/>
        </p:nvSpPr>
        <p:spPr bwMode="auto">
          <a:xfrm>
            <a:off x="3661569" y="3630612"/>
            <a:ext cx="785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" name="Rectangle 91"/>
          <p:cNvSpPr>
            <a:spLocks noChangeArrowheads="1"/>
          </p:cNvSpPr>
          <p:nvPr/>
        </p:nvSpPr>
        <p:spPr bwMode="auto">
          <a:xfrm>
            <a:off x="3733007" y="3630612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latin typeface="+mn-lt"/>
              </a:rPr>
              <a:t>2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4724400" y="3630612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5661819" y="3630612"/>
            <a:ext cx="785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94"/>
              <p:cNvSpPr>
                <a:spLocks noChangeArrowheads="1"/>
              </p:cNvSpPr>
              <p:nvPr/>
            </p:nvSpPr>
            <p:spPr bwMode="auto">
              <a:xfrm>
                <a:off x="5772079" y="3630612"/>
                <a:ext cx="171521" cy="46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3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2079" y="3630612"/>
                <a:ext cx="171521" cy="4610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96"/>
          <p:cNvSpPr>
            <a:spLocks noChangeArrowheads="1"/>
          </p:cNvSpPr>
          <p:nvPr/>
        </p:nvSpPr>
        <p:spPr bwMode="auto">
          <a:xfrm>
            <a:off x="2667000" y="4000500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n-lt"/>
              </a:rPr>
              <a:t>4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6" name="Rectangle 97"/>
          <p:cNvSpPr>
            <a:spLocks noChangeArrowheads="1"/>
          </p:cNvSpPr>
          <p:nvPr/>
        </p:nvSpPr>
        <p:spPr bwMode="auto">
          <a:xfrm>
            <a:off x="3661569" y="4000500"/>
            <a:ext cx="785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7" name="Rectangle 98"/>
          <p:cNvSpPr>
            <a:spLocks noChangeArrowheads="1"/>
          </p:cNvSpPr>
          <p:nvPr/>
        </p:nvSpPr>
        <p:spPr bwMode="auto">
          <a:xfrm>
            <a:off x="3733007" y="4000500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4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99"/>
          <p:cNvSpPr>
            <a:spLocks noChangeArrowheads="1"/>
          </p:cNvSpPr>
          <p:nvPr/>
        </p:nvSpPr>
        <p:spPr bwMode="auto">
          <a:xfrm>
            <a:off x="4724400" y="4000500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101"/>
              <p:cNvSpPr>
                <a:spLocks noChangeArrowheads="1"/>
              </p:cNvSpPr>
              <p:nvPr/>
            </p:nvSpPr>
            <p:spPr bwMode="auto">
              <a:xfrm>
                <a:off x="5660238" y="4197213"/>
                <a:ext cx="245260" cy="435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alt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kumimoji="0" lang="en-US" alt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0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0238" y="4197213"/>
                <a:ext cx="245260" cy="435247"/>
              </a:xfrm>
              <a:prstGeom prst="rect">
                <a:avLst/>
              </a:prstGeom>
              <a:blipFill rotWithShape="1">
                <a:blip r:embed="rId5"/>
                <a:stretch>
                  <a:fillRect l="-65000" t="-2817" r="-25000" b="-211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>
            <a:off x="2739232" y="3537639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01032" y="3690039"/>
            <a:ext cx="609600" cy="3859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891632" y="3842439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958432" y="3847410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101432" y="3847410"/>
            <a:ext cx="533400" cy="24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/>
              <p:cNvSpPr txBox="1"/>
              <p:nvPr/>
            </p:nvSpPr>
            <p:spPr>
              <a:xfrm>
                <a:off x="4812137" y="5401999"/>
                <a:ext cx="1561646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137" y="5401999"/>
                <a:ext cx="1561646" cy="712631"/>
              </a:xfrm>
              <a:prstGeom prst="rect">
                <a:avLst/>
              </a:prstGeom>
              <a:blipFill rotWithShape="1">
                <a:blip r:embed="rId6"/>
                <a:stretch>
                  <a:fillRect l="-778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 flipV="1">
            <a:off x="5507003" y="4726622"/>
            <a:ext cx="1905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58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 + 5x</a:t>
            </a:r>
            <a:r>
              <a:rPr lang="en-US" baseline="30000" dirty="0" smtClean="0"/>
              <a:t>2</a:t>
            </a:r>
            <a:r>
              <a:rPr lang="en-US" dirty="0" smtClean="0"/>
              <a:t> + 4x + 6; x = 2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f(x) = 2x</a:t>
            </a:r>
            <a:r>
              <a:rPr lang="en-US" baseline="30000" dirty="0" smtClean="0"/>
              <a:t>3</a:t>
            </a:r>
            <a:r>
              <a:rPr lang="en-US" dirty="0" smtClean="0"/>
              <a:t> + x</a:t>
            </a:r>
            <a:r>
              <a:rPr lang="en-US" baseline="30000" dirty="0" smtClean="0"/>
              <a:t>4</a:t>
            </a:r>
            <a:r>
              <a:rPr lang="en-US" dirty="0" smtClean="0"/>
              <a:t> + 5x</a:t>
            </a:r>
            <a:r>
              <a:rPr lang="en-US" baseline="30000" dirty="0" smtClean="0"/>
              <a:t>2</a:t>
            </a:r>
            <a:r>
              <a:rPr lang="en-US" dirty="0" smtClean="0"/>
              <a:t> – x; x = -3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 – x</a:t>
            </a:r>
            <a:r>
              <a:rPr lang="en-US" baseline="30000" dirty="0" smtClean="0"/>
              <a:t>5</a:t>
            </a:r>
            <a:r>
              <a:rPr lang="en-US" dirty="0" smtClean="0"/>
              <a:t> + 3; x =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Graphing Polynomial Functions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End Behavior</a:t>
                </a:r>
              </a:p>
              <a:p>
                <a:r>
                  <a:rPr lang="en-US" dirty="0" smtClean="0"/>
                  <a:t>If leading coefficient is positive and degree is even, then</a:t>
                </a:r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−∞,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∞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 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∞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81200" y="35052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04508" y="3512024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52254" y="40386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40386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23431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990600" y="4458269"/>
                <a:ext cx="384297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4x</a:t>
                </a:r>
                <a:r>
                  <a:rPr lang="en-US" sz="2400" baseline="30000" dirty="0" smtClean="0"/>
                  <a:t>6</a:t>
                </a:r>
                <a:r>
                  <a:rPr lang="en-US" sz="2400" dirty="0" smtClean="0"/>
                  <a:t> – 3x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x – 2</a:t>
                </a:r>
              </a:p>
              <a:p>
                <a:r>
                  <a:rPr lang="en-US" sz="2400" dirty="0" smtClean="0"/>
                  <a:t>Leading coefficient is positive</a:t>
                </a:r>
              </a:p>
              <a:p>
                <a:r>
                  <a:rPr lang="en-US" sz="2400" dirty="0" smtClean="0"/>
                  <a:t>Degree is even</a:t>
                </a:r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58269"/>
                <a:ext cx="3842975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540" t="-4061" r="-142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685800"/>
                <a:ext cx="8229600" cy="54403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u="sng" dirty="0" smtClean="0"/>
                  <a:t>End Behavior</a:t>
                </a:r>
              </a:p>
              <a:p>
                <a:r>
                  <a:rPr lang="en-US" dirty="0"/>
                  <a:t>If leading coefficient is positive and degree is </a:t>
                </a:r>
                <a:r>
                  <a:rPr lang="en-US" dirty="0" smtClean="0"/>
                  <a:t>odd, </a:t>
                </a:r>
                <a:r>
                  <a:rPr lang="en-US" dirty="0"/>
                  <a:t>then</a:t>
                </a:r>
              </a:p>
              <a:p>
                <a:pPr lvl="1"/>
                <a:r>
                  <a:rPr lang="en-US" dirty="0"/>
                  <a:t>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    −∞,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     ∞,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      ∞</m:t>
                    </m:r>
                  </m:oMath>
                </a14:m>
                <a:endParaRPr lang="en-US" dirty="0"/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85800"/>
                <a:ext cx="8229600" cy="5440363"/>
              </a:xfrm>
              <a:prstGeom prst="rect">
                <a:avLst/>
              </a:prstGeom>
              <a:blipFill rotWithShape="1">
                <a:blip r:embed="rId2"/>
                <a:stretch>
                  <a:fillRect l="-1852" t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81200" y="25908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04508" y="2597624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2254" y="31242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31242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90600" y="4458269"/>
                <a:ext cx="384297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2x</a:t>
                </a:r>
                <a:r>
                  <a:rPr lang="en-US" sz="2400" baseline="30000" dirty="0" smtClean="0"/>
                  <a:t>3</a:t>
                </a:r>
                <a:r>
                  <a:rPr lang="en-US" sz="2400" dirty="0" smtClean="0"/>
                  <a:t> + 1</a:t>
                </a:r>
              </a:p>
              <a:p>
                <a:r>
                  <a:rPr lang="en-US" sz="2400" dirty="0" smtClean="0"/>
                  <a:t>Leading coefficient is positive</a:t>
                </a:r>
              </a:p>
              <a:p>
                <a:r>
                  <a:rPr lang="en-US" sz="2400" dirty="0" smtClean="0"/>
                  <a:t>Degree is odd</a:t>
                </a:r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58269"/>
                <a:ext cx="3842975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540" t="-4061" r="-142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799"/>
            <a:ext cx="26860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6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End Behavior</a:t>
                </a:r>
              </a:p>
              <a:p>
                <a:r>
                  <a:rPr lang="en-US" dirty="0" smtClean="0"/>
                  <a:t>If leading coefficient is positive and degree is even, then</a:t>
                </a:r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−∞,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−∞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 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l="-1852" t="-1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81200" y="27432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04508" y="2750024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2254" y="32766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32766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90600" y="4458269"/>
                <a:ext cx="392735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-x</a:t>
                </a:r>
                <a:r>
                  <a:rPr lang="en-US" sz="2400" baseline="30000" dirty="0" smtClean="0"/>
                  <a:t>4</a:t>
                </a:r>
                <a:r>
                  <a:rPr lang="en-US" sz="2400" dirty="0" smtClean="0"/>
                  <a:t> + 1</a:t>
                </a:r>
              </a:p>
              <a:p>
                <a:r>
                  <a:rPr lang="en-US" sz="2400" dirty="0" smtClean="0"/>
                  <a:t>Leading coefficient is negative</a:t>
                </a:r>
              </a:p>
              <a:p>
                <a:r>
                  <a:rPr lang="en-US" sz="2400" dirty="0" smtClean="0"/>
                  <a:t>Degree is even</a:t>
                </a:r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58269"/>
                <a:ext cx="3927357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484" t="-4061" r="-1553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13372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16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End Behavior</a:t>
                </a:r>
              </a:p>
              <a:p>
                <a:r>
                  <a:rPr lang="en-US" dirty="0" smtClean="0"/>
                  <a:t>If leading coefficient is positive and degree is even, then</a:t>
                </a:r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−∞,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∞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 ∞,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1">
                <a:blip r:embed="rId2"/>
                <a:stretch>
                  <a:fillRect l="-1852"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81200" y="25146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04508" y="2521424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2254" y="30480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3048000"/>
            <a:ext cx="36269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90600" y="4458269"/>
                <a:ext cx="392735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-2x</a:t>
                </a:r>
                <a:r>
                  <a:rPr lang="en-US" sz="2400" baseline="30000" dirty="0" smtClean="0"/>
                  <a:t>3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+</a:t>
                </a:r>
                <a:r>
                  <a:rPr lang="en-US" sz="2400" dirty="0" smtClean="0"/>
                  <a:t> 5x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/>
                  <a:t>Leading coefficient is negative</a:t>
                </a:r>
              </a:p>
              <a:p>
                <a:r>
                  <a:rPr lang="en-US" sz="2400" dirty="0" smtClean="0"/>
                  <a:t>Degree is odd</a:t>
                </a:r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58269"/>
                <a:ext cx="3927357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484" t="-4061" r="-1553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2902476" cy="308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1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1985 – 1995, the number of graduates in nursing school in the U.S. can be modeled by</a:t>
            </a:r>
          </a:p>
          <a:p>
            <a:pPr marL="0" indent="0" algn="ctr">
              <a:buNone/>
            </a:pPr>
            <a:r>
              <a:rPr lang="en-US" dirty="0" smtClean="0"/>
              <a:t>y = -.036t</a:t>
            </a:r>
            <a:r>
              <a:rPr lang="en-US" baseline="30000" dirty="0" smtClean="0"/>
              <a:t>4</a:t>
            </a:r>
            <a:r>
              <a:rPr lang="en-US" dirty="0" smtClean="0"/>
              <a:t> + .605t</a:t>
            </a:r>
            <a:r>
              <a:rPr lang="en-US" baseline="30000" dirty="0" smtClean="0"/>
              <a:t>3</a:t>
            </a:r>
            <a:r>
              <a:rPr lang="en-US" dirty="0" smtClean="0"/>
              <a:t> – 1.87t</a:t>
            </a:r>
            <a:r>
              <a:rPr lang="en-US" baseline="30000" dirty="0" smtClean="0"/>
              <a:t>2</a:t>
            </a:r>
            <a:r>
              <a:rPr lang="en-US" dirty="0" smtClean="0"/>
              <a:t> – 4.67t + 82.5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this model, would you expect the number of nursing grads in 2015 to be greater or less than that in 1995?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6.2:  Evaluating and Graphing Polynomial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315200" cy="236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Objective:  Evaluate a polynomial function</a:t>
            </a:r>
          </a:p>
          <a:p>
            <a:pPr algn="l"/>
            <a:r>
              <a:rPr lang="en-US" b="1" dirty="0" smtClean="0"/>
              <a:t>                     Graph a polynomial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17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Vocab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u="sng" dirty="0" smtClean="0"/>
                  <a:t>Polynomial Function</a:t>
                </a:r>
                <a:r>
                  <a:rPr lang="en-US" sz="2800" dirty="0" smtClean="0"/>
                  <a:t> – the form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+..+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u="sng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*In a polynomial function, you want your largest exponent on the left and decrease from left to right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u="sng" dirty="0" smtClean="0"/>
                  <a:t>Leading Coefficient</a:t>
                </a:r>
                <a:r>
                  <a:rPr lang="en-US" sz="2800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, or the coefficient in front of the variable with the largest exponent</a:t>
                </a:r>
              </a:p>
              <a:p>
                <a:pPr marL="0" indent="0">
                  <a:buNone/>
                </a:pPr>
                <a:r>
                  <a:rPr lang="en-US" sz="2800" u="sng" dirty="0" smtClean="0"/>
                  <a:t>Constant Term</a:t>
                </a:r>
                <a:r>
                  <a:rPr lang="en-US" sz="2800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/>
                  <a:t>, or the number with no variable</a:t>
                </a:r>
              </a:p>
              <a:p>
                <a:pPr marL="0" indent="0">
                  <a:buNone/>
                </a:pPr>
                <a:r>
                  <a:rPr lang="en-US" sz="2800" u="sng" dirty="0" smtClean="0"/>
                  <a:t>Degree</a:t>
                </a:r>
                <a:r>
                  <a:rPr lang="en-US" sz="2800" dirty="0" smtClean="0"/>
                  <a:t> -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/>
                  <a:t>, or the largest exponent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  <a:blipFill rotWithShape="1">
                <a:blip r:embed="rId2"/>
                <a:stretch>
                  <a:fillRect l="-1481" t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484649" y="3720506"/>
            <a:ext cx="381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50420" y="3271024"/>
                <a:ext cx="3974550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420" y="3271024"/>
                <a:ext cx="3974550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81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Types of Polynomial Functions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0716930"/>
                  </p:ext>
                </p:extLst>
              </p:nvPr>
            </p:nvGraphicFramePr>
            <p:xfrm>
              <a:off x="152400" y="1397000"/>
              <a:ext cx="8839200" cy="3487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1219200"/>
                    <a:gridCol w="4267200"/>
                    <a:gridCol w="2362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Degree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Type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Example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Linear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=−4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Quadratic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/>
                                          <m:sup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Cubic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/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b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/>
                                          <m:sup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Quartic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/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4</m:t>
                                        </m:r>
                                      </m:sup>
                                    </m:sSub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/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b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/>
                                          <m:sup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−6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0716930"/>
                  </p:ext>
                </p:extLst>
              </p:nvPr>
            </p:nvGraphicFramePr>
            <p:xfrm>
              <a:off x="152400" y="1397000"/>
              <a:ext cx="8839200" cy="3487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1219200"/>
                    <a:gridCol w="4267200"/>
                    <a:gridCol w="2362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Degree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Type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Example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857" t="-108197" r="-55286" b="-7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4677" t="-108197" b="-73934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Linear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857" t="-211667" r="-55286" b="-6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4677" t="-211667" b="-651667"/>
                          </a:stretch>
                        </a:blipFill>
                      </a:tcPr>
                    </a:tc>
                  </a:tr>
                  <a:tr h="548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Quadratic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857" t="-207778" r="-55286" b="-33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4677" t="-207778" b="-334444"/>
                          </a:stretch>
                        </a:blipFill>
                      </a:tcPr>
                    </a:tc>
                  </a:tr>
                  <a:tr h="6392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Cubic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857" t="-263810" r="-55286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4677" t="-263810" b="-186667"/>
                          </a:stretch>
                        </a:blipFill>
                      </a:tcPr>
                    </a:tc>
                  </a:tr>
                  <a:tr h="11878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Quartic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857" t="-195897" r="-55286" b="-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4677" t="-195897" b="-5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27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Identifying Parts of a Polynomial Function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f(x) = x + 5x</a:t>
            </a:r>
            <a:r>
              <a:rPr lang="en-US" i="1" baseline="30000" dirty="0" smtClean="0"/>
              <a:t>3</a:t>
            </a:r>
          </a:p>
          <a:p>
            <a:pPr marL="0" indent="0">
              <a:buNone/>
            </a:pPr>
            <a:r>
              <a:rPr lang="en-US" u="sng" dirty="0" smtClean="0"/>
              <a:t>Standard Form: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Leading Coefficient:</a:t>
            </a:r>
          </a:p>
          <a:p>
            <a:pPr marL="0" indent="0">
              <a:buNone/>
            </a:pPr>
            <a:r>
              <a:rPr lang="en-US" u="sng" dirty="0" smtClean="0"/>
              <a:t>Degree:</a:t>
            </a:r>
          </a:p>
          <a:p>
            <a:pPr marL="0" indent="0">
              <a:buNone/>
            </a:pPr>
            <a:r>
              <a:rPr lang="en-US" u="sng" dirty="0" smtClean="0"/>
              <a:t>Constant Term:</a:t>
            </a:r>
          </a:p>
          <a:p>
            <a:pPr marL="0" indent="0">
              <a:buNone/>
            </a:pPr>
            <a:r>
              <a:rPr lang="en-US" u="sng" dirty="0" smtClean="0"/>
              <a:t>Type of Polynomial: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49052" y="2852678"/>
            <a:ext cx="4527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             f(x) = 5x</a:t>
            </a:r>
            <a:r>
              <a:rPr lang="en-US" sz="3600" i="1" baseline="30000" dirty="0" smtClean="0"/>
              <a:t>3</a:t>
            </a:r>
            <a:r>
              <a:rPr lang="en-US" sz="3600" i="1" dirty="0" smtClean="0"/>
              <a:t> + x</a:t>
            </a:r>
            <a:endParaRPr lang="en-US" sz="3600" dirty="0" smtClean="0"/>
          </a:p>
          <a:p>
            <a:r>
              <a:rPr lang="en-US" sz="3600" dirty="0" smtClean="0"/>
              <a:t>                   5</a:t>
            </a:r>
          </a:p>
          <a:p>
            <a:r>
              <a:rPr lang="en-US" sz="3600" dirty="0" smtClean="0"/>
              <a:t>3</a:t>
            </a:r>
          </a:p>
          <a:p>
            <a:r>
              <a:rPr lang="en-US" sz="3600" dirty="0" smtClean="0"/>
              <a:t>           0</a:t>
            </a:r>
          </a:p>
          <a:p>
            <a:r>
              <a:rPr lang="en-US" sz="3600" dirty="0" smtClean="0"/>
              <a:t>                   Cubic</a:t>
            </a:r>
          </a:p>
        </p:txBody>
      </p:sp>
    </p:spTree>
    <p:extLst>
      <p:ext uri="{BB962C8B-B14F-4D97-AF65-F5344CB8AC3E}">
        <p14:creationId xmlns:p14="http://schemas.microsoft.com/office/powerpoint/2010/main" val="17827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3505200" cy="55165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f(x) = x</a:t>
            </a:r>
            <a:r>
              <a:rPr lang="en-US" i="1" baseline="30000" dirty="0" smtClean="0"/>
              <a:t>3</a:t>
            </a:r>
            <a:r>
              <a:rPr lang="en-US" dirty="0" smtClean="0"/>
              <a:t>+ 3</a:t>
            </a:r>
            <a:r>
              <a:rPr lang="en-US" baseline="30000" dirty="0" smtClean="0"/>
              <a:t>x</a:t>
            </a:r>
            <a:endParaRPr lang="en-US" i="1" baseline="30000" dirty="0" smtClean="0"/>
          </a:p>
          <a:p>
            <a:pPr marL="0" indent="0">
              <a:buNone/>
            </a:pPr>
            <a:r>
              <a:rPr lang="en-US" u="sng" dirty="0" smtClean="0"/>
              <a:t>Standard Form: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Leading Coefficient:</a:t>
            </a:r>
          </a:p>
          <a:p>
            <a:pPr marL="0" indent="0">
              <a:buNone/>
            </a:pPr>
            <a:r>
              <a:rPr lang="en-US" u="sng" dirty="0" smtClean="0"/>
              <a:t>Degree:</a:t>
            </a:r>
          </a:p>
          <a:p>
            <a:pPr marL="0" indent="0">
              <a:buNone/>
            </a:pPr>
            <a:r>
              <a:rPr lang="en-US" u="sng" dirty="0" smtClean="0"/>
              <a:t>Constant Term:</a:t>
            </a:r>
          </a:p>
          <a:p>
            <a:pPr marL="0" indent="0">
              <a:buNone/>
            </a:pPr>
            <a:r>
              <a:rPr lang="en-US" u="sng" dirty="0" smtClean="0"/>
              <a:t>Type of Polynomial: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05943" y="2590800"/>
            <a:ext cx="52321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Not a polynomial function.</a:t>
            </a:r>
          </a:p>
          <a:p>
            <a:r>
              <a:rPr lang="en-US" sz="3200" dirty="0" smtClean="0"/>
              <a:t>The function has an exponent </a:t>
            </a:r>
          </a:p>
          <a:p>
            <a:r>
              <a:rPr lang="en-US" sz="3200" dirty="0" smtClean="0"/>
              <a:t>that isn’t a positive whole</a:t>
            </a:r>
          </a:p>
          <a:p>
            <a:r>
              <a:rPr lang="en-US" sz="3200" dirty="0" smtClean="0"/>
              <a:t> number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35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3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f(x) = -.5x </a:t>
                </a:r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i="1" dirty="0" smtClean="0"/>
                  <a:t>x</a:t>
                </a:r>
                <a:r>
                  <a:rPr lang="en-US" i="1" baseline="30000" dirty="0" smtClean="0"/>
                  <a:t>2</a:t>
                </a:r>
                <a:r>
                  <a:rPr lang="en-US" i="1" dirty="0"/>
                  <a:t> </a:t>
                </a:r>
                <a:r>
                  <a:rPr lang="en-US" i="1" dirty="0" smtClean="0"/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i="1" baseline="30000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Standard Form: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Leading Coefficient: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Degree: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Constant Term: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Type of Polynomial: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05000" y="2265224"/>
                <a:ext cx="6248400" cy="2994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i="1" dirty="0" smtClean="0"/>
                  <a:t>              f(x) =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3600" i="1" dirty="0" smtClean="0"/>
                  <a:t>x</a:t>
                </a:r>
                <a:r>
                  <a:rPr lang="en-US" sz="3600" i="1" baseline="30000" dirty="0" smtClean="0"/>
                  <a:t>2</a:t>
                </a:r>
                <a:r>
                  <a:rPr lang="en-US" sz="3600" i="1" dirty="0"/>
                  <a:t> </a:t>
                </a:r>
                <a:r>
                  <a:rPr lang="en-US" sz="3600" i="1" dirty="0" smtClean="0"/>
                  <a:t>– .5x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3600" dirty="0" smtClean="0"/>
              </a:p>
              <a:p>
                <a:r>
                  <a:rPr lang="en-US" sz="360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3600" dirty="0" smtClean="0"/>
              </a:p>
              <a:p>
                <a:r>
                  <a:rPr lang="en-US" sz="3600" dirty="0"/>
                  <a:t>2</a:t>
                </a:r>
                <a:endParaRPr lang="en-US" sz="3600" dirty="0" smtClean="0"/>
              </a:p>
              <a:p>
                <a:r>
                  <a:rPr lang="en-US" sz="3600" dirty="0" smtClean="0"/>
                  <a:t>           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3600" dirty="0" smtClean="0"/>
              </a:p>
              <a:p>
                <a:r>
                  <a:rPr lang="en-US" sz="3600" dirty="0" smtClean="0"/>
                  <a:t>                   Quadratic</a:t>
                </a:r>
                <a:endParaRPr lang="en-US" sz="3600" dirty="0" smtClean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265224"/>
                <a:ext cx="6248400" cy="2994281"/>
              </a:xfrm>
              <a:prstGeom prst="rect">
                <a:avLst/>
              </a:prstGeom>
              <a:blipFill rotWithShape="1">
                <a:blip r:embed="rId3"/>
                <a:stretch>
                  <a:fillRect l="-3024" t="-1018" b="-6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3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Decide whether the function is a polynomial function.  If it is, write it in standard form and identify the leading coefficient, degree, constant term, and type of polynomial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1)  f(x) = 6 – 4x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400" dirty="0" smtClean="0"/>
                  <a:t>x</a:t>
                </a:r>
                <a:r>
                  <a:rPr lang="en-US" sz="2400" baseline="30000" dirty="0" smtClean="0"/>
                  <a:t>4		</a:t>
                </a:r>
                <a:r>
                  <a:rPr lang="en-US" sz="2400" dirty="0" smtClean="0"/>
                  <a:t>2) 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baseline="30000" dirty="0" smtClean="0"/>
                  <a:t> </a:t>
                </a:r>
                <a:r>
                  <a:rPr lang="en-US" sz="2400" dirty="0" smtClean="0"/>
                  <a:t>+ 5x – 8	3)  f(x) = 9</a:t>
                </a:r>
                <a:endParaRPr lang="en-US" sz="2400" baseline="30000" dirty="0" smtClean="0"/>
              </a:p>
              <a:p>
                <a:pPr marL="0" indent="0">
                  <a:buNone/>
                </a:pPr>
                <a:r>
                  <a:rPr lang="en-US" sz="2400" u="sng" dirty="0" err="1" smtClean="0"/>
                  <a:t>Std</a:t>
                </a:r>
                <a:r>
                  <a:rPr lang="en-US" sz="2400" u="sng" dirty="0" smtClean="0"/>
                  <a:t>:</a:t>
                </a:r>
                <a:r>
                  <a:rPr lang="en-US" sz="2400" dirty="0" smtClean="0"/>
                  <a:t>				</a:t>
                </a:r>
                <a:r>
                  <a:rPr lang="en-US" sz="2400" u="sng" dirty="0" err="1" smtClean="0"/>
                  <a:t>Std</a:t>
                </a:r>
                <a:r>
                  <a:rPr lang="en-US" sz="2400" u="sng" dirty="0" smtClean="0"/>
                  <a:t>:</a:t>
                </a:r>
                <a:r>
                  <a:rPr lang="en-US" sz="2400" dirty="0" smtClean="0"/>
                  <a:t>			</a:t>
                </a:r>
                <a:r>
                  <a:rPr lang="en-US" sz="2400" u="sng" dirty="0" err="1" smtClean="0"/>
                  <a:t>Std</a:t>
                </a:r>
                <a:r>
                  <a:rPr lang="en-US" sz="2400" u="sng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u="sng" dirty="0" smtClean="0"/>
                  <a:t>LC:</a:t>
                </a:r>
                <a:r>
                  <a:rPr lang="en-US" sz="2400" dirty="0" smtClean="0"/>
                  <a:t>				</a:t>
                </a:r>
                <a:r>
                  <a:rPr lang="en-US" sz="2400" u="sng" dirty="0" smtClean="0"/>
                  <a:t>LC:</a:t>
                </a:r>
                <a:r>
                  <a:rPr lang="en-US" sz="2400" dirty="0" smtClean="0"/>
                  <a:t>			</a:t>
                </a:r>
                <a:r>
                  <a:rPr lang="en-US" sz="2400" u="sng" dirty="0" smtClean="0"/>
                  <a:t>LC:</a:t>
                </a:r>
              </a:p>
              <a:p>
                <a:pPr marL="0" indent="0">
                  <a:buNone/>
                </a:pPr>
                <a:r>
                  <a:rPr lang="en-US" sz="2400" u="sng" dirty="0" err="1" smtClean="0"/>
                  <a:t>Deg</a:t>
                </a:r>
                <a:r>
                  <a:rPr lang="en-US" sz="2400" u="sng" dirty="0" smtClean="0"/>
                  <a:t>:</a:t>
                </a:r>
                <a:r>
                  <a:rPr lang="en-US" sz="2400" dirty="0" smtClean="0"/>
                  <a:t>				</a:t>
                </a:r>
                <a:r>
                  <a:rPr lang="en-US" sz="2400" u="sng" dirty="0" err="1" smtClean="0"/>
                  <a:t>Deg</a:t>
                </a:r>
                <a:r>
                  <a:rPr lang="en-US" sz="2400" u="sng" dirty="0" smtClean="0"/>
                  <a:t>:</a:t>
                </a:r>
                <a:r>
                  <a:rPr lang="en-US" sz="2400" dirty="0" smtClean="0"/>
                  <a:t>			</a:t>
                </a:r>
                <a:r>
                  <a:rPr lang="en-US" sz="2400" u="sng" dirty="0" err="1" smtClean="0"/>
                  <a:t>Deg</a:t>
                </a:r>
                <a:r>
                  <a:rPr lang="en-US" sz="2400" u="sng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u="sng" dirty="0" smtClean="0"/>
                  <a:t>Const. Term:</a:t>
                </a:r>
                <a:r>
                  <a:rPr lang="en-US" sz="2400" dirty="0" smtClean="0"/>
                  <a:t>			</a:t>
                </a:r>
                <a:r>
                  <a:rPr lang="en-US" sz="2400" u="sng" dirty="0" smtClean="0"/>
                  <a:t>Const. Term:</a:t>
                </a:r>
                <a:r>
                  <a:rPr lang="en-US" sz="2400" dirty="0" smtClean="0"/>
                  <a:t>		</a:t>
                </a:r>
                <a:r>
                  <a:rPr lang="en-US" sz="2400" u="sng" dirty="0" smtClean="0"/>
                  <a:t>Const. Term:</a:t>
                </a:r>
              </a:p>
              <a:p>
                <a:pPr marL="0" indent="0">
                  <a:buNone/>
                </a:pPr>
                <a:r>
                  <a:rPr lang="en-US" sz="2400" u="sng" dirty="0" smtClean="0"/>
                  <a:t>Type:</a:t>
                </a:r>
                <a:r>
                  <a:rPr lang="en-US" sz="2400" dirty="0" smtClean="0"/>
                  <a:t>				</a:t>
                </a:r>
                <a:r>
                  <a:rPr lang="en-US" sz="2400" u="sng" dirty="0" smtClean="0"/>
                  <a:t>Type:</a:t>
                </a:r>
                <a:r>
                  <a:rPr lang="en-US" sz="2400" dirty="0" smtClean="0"/>
                  <a:t>			</a:t>
                </a:r>
                <a:r>
                  <a:rPr lang="en-US" sz="2400" u="sng" dirty="0" smtClean="0"/>
                  <a:t>Type:</a:t>
                </a:r>
                <a:endParaRPr lang="en-US" sz="2400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4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Evaluating a Polynomial Function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*If we don’t have a calculator, we can use </a:t>
            </a:r>
            <a:r>
              <a:rPr lang="en-US" sz="2800" u="sng" dirty="0" smtClean="0"/>
              <a:t>synthetic division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Ex: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Evaluate f(-2) of </a:t>
            </a:r>
            <a:r>
              <a:rPr lang="en-US" sz="2800" b="1" i="1" dirty="0" smtClean="0"/>
              <a:t>f(x) = 4x</a:t>
            </a:r>
            <a:r>
              <a:rPr lang="en-US" sz="2800" b="1" i="1" baseline="30000" dirty="0" smtClean="0"/>
              <a:t>4</a:t>
            </a:r>
            <a:r>
              <a:rPr lang="en-US" sz="2800" b="1" i="1" dirty="0" smtClean="0"/>
              <a:t> + 2x</a:t>
            </a:r>
            <a:r>
              <a:rPr lang="en-US" sz="2800" b="1" i="1" baseline="30000" dirty="0" smtClean="0"/>
              <a:t>3</a:t>
            </a:r>
            <a:r>
              <a:rPr lang="en-US" sz="2800" b="1" i="1" dirty="0" smtClean="0"/>
              <a:t> – x + 7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*Rewrite the polynomial in standard form including missing terms (use a coefficient of 0)</a:t>
            </a:r>
          </a:p>
          <a:p>
            <a:pPr marL="0" indent="0" algn="ctr">
              <a:buNone/>
            </a:pPr>
            <a:endParaRPr lang="en-US" sz="2800" i="1" dirty="0" smtClean="0"/>
          </a:p>
          <a:p>
            <a:pPr marL="0" indent="0" algn="ctr">
              <a:buNone/>
            </a:pPr>
            <a:r>
              <a:rPr lang="en-US" sz="2800" i="1" dirty="0" smtClean="0"/>
              <a:t>f(x) = 4x</a:t>
            </a:r>
            <a:r>
              <a:rPr lang="en-US" sz="2800" i="1" baseline="30000" dirty="0" smtClean="0"/>
              <a:t>4</a:t>
            </a:r>
            <a:r>
              <a:rPr lang="en-US" sz="2800" i="1" dirty="0" smtClean="0"/>
              <a:t> + 2x</a:t>
            </a:r>
            <a:r>
              <a:rPr lang="en-US" sz="2800" i="1" baseline="30000" dirty="0" smtClean="0"/>
              <a:t>3</a:t>
            </a:r>
            <a:r>
              <a:rPr lang="en-US" sz="2800" i="1" dirty="0" smtClean="0"/>
              <a:t> + 0x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 – x + 7</a:t>
            </a:r>
          </a:p>
        </p:txBody>
      </p:sp>
    </p:spTree>
    <p:extLst>
      <p:ext uri="{BB962C8B-B14F-4D97-AF65-F5344CB8AC3E}">
        <p14:creationId xmlns:p14="http://schemas.microsoft.com/office/powerpoint/2010/main" val="29580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1091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Opening Questions</vt:lpstr>
      <vt:lpstr>6.2:  Evaluating and Graphing Polynomial Functions</vt:lpstr>
      <vt:lpstr>Vocab</vt:lpstr>
      <vt:lpstr>Types of Polynomial Functions</vt:lpstr>
      <vt:lpstr>Identifying Parts of a Polynomial Function</vt:lpstr>
      <vt:lpstr>PowerPoint Presentation</vt:lpstr>
      <vt:lpstr>Ex 3</vt:lpstr>
      <vt:lpstr>Now Try</vt:lpstr>
      <vt:lpstr>Evaluating a Polynomial Function</vt:lpstr>
      <vt:lpstr>Evaluating a Polynomial Function Continued</vt:lpstr>
      <vt:lpstr>Ex 2</vt:lpstr>
      <vt:lpstr>Now Try</vt:lpstr>
      <vt:lpstr>Graphing Polynomial Functions</vt:lpstr>
      <vt:lpstr>PowerPoint Presentation</vt:lpstr>
      <vt:lpstr>PowerPoint Presentation</vt:lpstr>
      <vt:lpstr>PowerPoint Presentation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19</cp:revision>
  <dcterms:created xsi:type="dcterms:W3CDTF">2016-01-31T19:49:17Z</dcterms:created>
  <dcterms:modified xsi:type="dcterms:W3CDTF">2016-01-31T23:28:58Z</dcterms:modified>
</cp:coreProperties>
</file>