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C055-5108-41A7-86B6-51DAA16E1738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D2E6-553E-45D2-92BA-3DABF6D82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8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C055-5108-41A7-86B6-51DAA16E1738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D2E6-553E-45D2-92BA-3DABF6D82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02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C055-5108-41A7-86B6-51DAA16E1738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D2E6-553E-45D2-92BA-3DABF6D82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49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C055-5108-41A7-86B6-51DAA16E1738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D2E6-553E-45D2-92BA-3DABF6D82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3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C055-5108-41A7-86B6-51DAA16E1738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D2E6-553E-45D2-92BA-3DABF6D82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70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C055-5108-41A7-86B6-51DAA16E1738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D2E6-553E-45D2-92BA-3DABF6D82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14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C055-5108-41A7-86B6-51DAA16E1738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D2E6-553E-45D2-92BA-3DABF6D82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0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C055-5108-41A7-86B6-51DAA16E1738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D2E6-553E-45D2-92BA-3DABF6D82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975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C055-5108-41A7-86B6-51DAA16E1738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D2E6-553E-45D2-92BA-3DABF6D82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7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C055-5108-41A7-86B6-51DAA16E1738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D2E6-553E-45D2-92BA-3DABF6D82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92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C055-5108-41A7-86B6-51DAA16E1738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D2E6-553E-45D2-92BA-3DABF6D82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87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DC055-5108-41A7-86B6-51DAA16E1738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4D2E6-553E-45D2-92BA-3DABF6D82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77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10" Type="http://schemas.openxmlformats.org/officeDocument/2006/relationships/image" Target="../media/image10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Opening Questions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Evaluate each expression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R"/>
                </a:pPr>
                <a:r>
                  <a:rPr lang="en-US" dirty="0" smtClean="0"/>
                  <a:t>2</a:t>
                </a:r>
                <a:r>
                  <a:rPr lang="en-US" baseline="30000" dirty="0" smtClean="0"/>
                  <a:t>4</a:t>
                </a:r>
                <a:r>
                  <a:rPr lang="en-US" dirty="0" smtClean="0"/>
                  <a:t>			2)  (-2)</a:t>
                </a:r>
                <a:r>
                  <a:rPr lang="en-US" baseline="30000" dirty="0" smtClean="0"/>
                  <a:t>4</a:t>
                </a:r>
                <a:r>
                  <a:rPr lang="en-US" dirty="0" smtClean="0"/>
                  <a:t>			3)  -2</a:t>
                </a:r>
                <a:r>
                  <a:rPr lang="en-US" baseline="30000" dirty="0" smtClean="0"/>
                  <a:t>4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4)  2</a:t>
                </a:r>
                <a:r>
                  <a:rPr lang="en-US" baseline="30000" dirty="0" smtClean="0"/>
                  <a:t>3</a:t>
                </a:r>
                <a:r>
                  <a:rPr lang="en-US" dirty="0" smtClean="0"/>
                  <a:t>			5)  -2</a:t>
                </a:r>
                <a:r>
                  <a:rPr lang="en-US" baseline="30000" dirty="0" smtClean="0"/>
                  <a:t>3</a:t>
                </a:r>
                <a:r>
                  <a:rPr lang="en-US" dirty="0" smtClean="0"/>
                  <a:t>			6) 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)</a:t>
                </a:r>
                <a:r>
                  <a:rPr lang="en-US" baseline="30000" dirty="0" smtClean="0"/>
                  <a:t>5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591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29718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Ex 1</a:t>
            </a:r>
          </a:p>
          <a:p>
            <a:pPr marL="0" indent="0">
              <a:buNone/>
            </a:pPr>
            <a:r>
              <a:rPr lang="en-US" sz="4000" dirty="0" smtClean="0"/>
              <a:t>1,295,029</a:t>
            </a:r>
            <a:endParaRPr lang="en-US" sz="4000" dirty="0"/>
          </a:p>
        </p:txBody>
      </p:sp>
      <p:sp>
        <p:nvSpPr>
          <p:cNvPr id="12" name="Curved Up Arrow 11"/>
          <p:cNvSpPr/>
          <p:nvPr/>
        </p:nvSpPr>
        <p:spPr>
          <a:xfrm>
            <a:off x="838201" y="2100942"/>
            <a:ext cx="424539" cy="25581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Up Arrow 12"/>
          <p:cNvSpPr/>
          <p:nvPr/>
        </p:nvSpPr>
        <p:spPr>
          <a:xfrm>
            <a:off x="1186540" y="2100942"/>
            <a:ext cx="348347" cy="25037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Up Arrow 13"/>
          <p:cNvSpPr/>
          <p:nvPr/>
        </p:nvSpPr>
        <p:spPr>
          <a:xfrm>
            <a:off x="1426033" y="2106384"/>
            <a:ext cx="457200" cy="25037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Up Arrow 14"/>
          <p:cNvSpPr/>
          <p:nvPr/>
        </p:nvSpPr>
        <p:spPr>
          <a:xfrm>
            <a:off x="1730836" y="2106384"/>
            <a:ext cx="443597" cy="25037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urved Up Arrow 15"/>
          <p:cNvSpPr/>
          <p:nvPr/>
        </p:nvSpPr>
        <p:spPr>
          <a:xfrm>
            <a:off x="2117292" y="2100942"/>
            <a:ext cx="375534" cy="25581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58094" y="1409384"/>
            <a:ext cx="36487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= 1.295029 x 10</a:t>
            </a:r>
            <a:r>
              <a:rPr lang="en-US" sz="4000" baseline="30000" dirty="0" smtClean="0"/>
              <a:t>6</a:t>
            </a:r>
            <a:endParaRPr lang="en-US" sz="4000" dirty="0"/>
          </a:p>
        </p:txBody>
      </p:sp>
      <p:sp>
        <p:nvSpPr>
          <p:cNvPr id="18" name="Curved Up Arrow 17"/>
          <p:cNvSpPr/>
          <p:nvPr/>
        </p:nvSpPr>
        <p:spPr>
          <a:xfrm>
            <a:off x="2337457" y="2100942"/>
            <a:ext cx="348347" cy="23404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8250" y="2590800"/>
            <a:ext cx="29113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Ex 2</a:t>
            </a:r>
          </a:p>
          <a:p>
            <a:r>
              <a:rPr lang="en-US" sz="4000" dirty="0" smtClean="0"/>
              <a:t>0.000000025</a:t>
            </a:r>
            <a:endParaRPr lang="en-US" sz="4000" dirty="0"/>
          </a:p>
        </p:txBody>
      </p:sp>
      <p:sp>
        <p:nvSpPr>
          <p:cNvPr id="20" name="Curved Up Arrow 19"/>
          <p:cNvSpPr/>
          <p:nvPr/>
        </p:nvSpPr>
        <p:spPr>
          <a:xfrm>
            <a:off x="838201" y="3663222"/>
            <a:ext cx="424539" cy="25581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Curved Up Arrow 20"/>
          <p:cNvSpPr/>
          <p:nvPr/>
        </p:nvSpPr>
        <p:spPr>
          <a:xfrm>
            <a:off x="1186540" y="3663222"/>
            <a:ext cx="348347" cy="25037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urved Up Arrow 21"/>
          <p:cNvSpPr/>
          <p:nvPr/>
        </p:nvSpPr>
        <p:spPr>
          <a:xfrm>
            <a:off x="1426033" y="3668664"/>
            <a:ext cx="326567" cy="24493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urved Up Arrow 22"/>
          <p:cNvSpPr/>
          <p:nvPr/>
        </p:nvSpPr>
        <p:spPr>
          <a:xfrm>
            <a:off x="1654633" y="3668664"/>
            <a:ext cx="326567" cy="24493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Curved Up Arrow 23"/>
          <p:cNvSpPr/>
          <p:nvPr/>
        </p:nvSpPr>
        <p:spPr>
          <a:xfrm>
            <a:off x="1923937" y="3668664"/>
            <a:ext cx="375534" cy="25581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Curved Up Arrow 24"/>
          <p:cNvSpPr/>
          <p:nvPr/>
        </p:nvSpPr>
        <p:spPr>
          <a:xfrm>
            <a:off x="2197839" y="3671386"/>
            <a:ext cx="348347" cy="23404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Curved Up Arrow 25"/>
          <p:cNvSpPr/>
          <p:nvPr/>
        </p:nvSpPr>
        <p:spPr>
          <a:xfrm>
            <a:off x="2420170" y="3671386"/>
            <a:ext cx="348347" cy="23404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Curved Up Arrow 26"/>
          <p:cNvSpPr/>
          <p:nvPr/>
        </p:nvSpPr>
        <p:spPr>
          <a:xfrm>
            <a:off x="2667000" y="3674107"/>
            <a:ext cx="348347" cy="23404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79624" y="3080522"/>
            <a:ext cx="24545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= 2.5 x 10</a:t>
            </a:r>
            <a:r>
              <a:rPr lang="en-US" sz="4000" baseline="30000" dirty="0" smtClean="0"/>
              <a:t>-8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9295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Mathematical Operations and Scientific Notation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*If adding/subtracting numbers in scientific notation, get common base 10’s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7200" y="2743200"/>
                <a:ext cx="4172937" cy="38677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u="sng" dirty="0" smtClean="0"/>
                  <a:t>Ex</a:t>
                </a:r>
              </a:p>
              <a:p>
                <a:r>
                  <a:rPr lang="en-US" sz="3200" dirty="0" smtClean="0"/>
                  <a:t>(2 x 10</a:t>
                </a:r>
                <a:r>
                  <a:rPr lang="en-US" sz="3200" baseline="30000" dirty="0" smtClean="0"/>
                  <a:t>4</a:t>
                </a:r>
                <a:r>
                  <a:rPr lang="en-US" sz="3200" dirty="0" smtClean="0"/>
                  <a:t>) + (3 x 10</a:t>
                </a:r>
                <a:r>
                  <a:rPr lang="en-US" sz="3200" baseline="30000" dirty="0" smtClean="0"/>
                  <a:t>5</a:t>
                </a:r>
                <a:r>
                  <a:rPr lang="en-US" sz="3200" dirty="0" smtClean="0"/>
                  <a:t>)</a:t>
                </a:r>
              </a:p>
              <a:p>
                <a:endParaRPr lang="en-US" sz="3200" dirty="0"/>
              </a:p>
              <a:p>
                <a:r>
                  <a:rPr lang="en-US" sz="3200" dirty="0"/>
                  <a:t>(2 x 10</a:t>
                </a:r>
                <a:r>
                  <a:rPr lang="en-US" sz="3200" baseline="30000" dirty="0"/>
                  <a:t>4</a:t>
                </a:r>
                <a:r>
                  <a:rPr lang="en-US" sz="3200" dirty="0"/>
                  <a:t>) + (3 x </a:t>
                </a:r>
                <a:r>
                  <a:rPr lang="en-US" sz="3200" dirty="0" smtClean="0"/>
                  <a:t>10</a:t>
                </a:r>
                <a:r>
                  <a:rPr lang="en-US" sz="3200" baseline="30000" dirty="0" smtClean="0"/>
                  <a:t>4</a:t>
                </a:r>
                <a:r>
                  <a:rPr lang="en-US" sz="3200" dirty="0" smtClean="0"/>
                  <a:t>)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3200" i="1" smtClean="0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sz="3200" dirty="0" smtClean="0"/>
                  <a:t> 10</a:t>
                </a:r>
                <a:r>
                  <a:rPr lang="en-US" sz="3200" baseline="30000" dirty="0" smtClean="0"/>
                  <a:t>1</a:t>
                </a:r>
              </a:p>
              <a:p>
                <a:endParaRPr lang="en-US" sz="3200" baseline="30000" dirty="0"/>
              </a:p>
              <a:p>
                <a:r>
                  <a:rPr lang="en-US" sz="3200" dirty="0" smtClean="0"/>
                  <a:t>(2 x 10</a:t>
                </a:r>
                <a:r>
                  <a:rPr lang="en-US" sz="3200" baseline="30000" dirty="0" smtClean="0"/>
                  <a:t>4</a:t>
                </a:r>
                <a:r>
                  <a:rPr lang="en-US" sz="3200" dirty="0" smtClean="0"/>
                  <a:t>) + (30 x 10</a:t>
                </a:r>
                <a:r>
                  <a:rPr lang="en-US" sz="3200" baseline="30000" dirty="0" smtClean="0"/>
                  <a:t>4</a:t>
                </a:r>
                <a:r>
                  <a:rPr lang="en-US" sz="3200" dirty="0" smtClean="0"/>
                  <a:t>)</a:t>
                </a:r>
              </a:p>
              <a:p>
                <a:endParaRPr lang="en-US" sz="3200" dirty="0"/>
              </a:p>
              <a:p>
                <a:r>
                  <a:rPr lang="en-US" sz="3200" dirty="0" smtClean="0"/>
                  <a:t>32 x 10</a:t>
                </a:r>
                <a:r>
                  <a:rPr lang="en-US" sz="3200" baseline="30000" dirty="0" smtClean="0"/>
                  <a:t>4</a:t>
                </a:r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743200"/>
                <a:ext cx="4172937" cy="3867725"/>
              </a:xfrm>
              <a:prstGeom prst="rect">
                <a:avLst/>
              </a:prstGeom>
              <a:blipFill rotWithShape="1">
                <a:blip r:embed="rId2"/>
                <a:stretch>
                  <a:fillRect l="-3650" t="-2050" r="-730" b="-44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rved Down Arrow 5"/>
          <p:cNvSpPr/>
          <p:nvPr/>
        </p:nvSpPr>
        <p:spPr>
          <a:xfrm rot="10800000">
            <a:off x="3299098" y="3745730"/>
            <a:ext cx="934236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2400" y="3124200"/>
            <a:ext cx="46137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Pull out one base 10 to match </a:t>
            </a:r>
          </a:p>
          <a:p>
            <a:r>
              <a:rPr lang="en-US" sz="2800" dirty="0" smtClean="0"/>
              <a:t>    with first term</a:t>
            </a:r>
            <a:endParaRPr lang="en-US" sz="28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579422" y="4495800"/>
            <a:ext cx="53340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181600" y="4203705"/>
            <a:ext cx="27126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Multiply with 3</a:t>
            </a:r>
            <a:endParaRPr lang="en-US" sz="3200" dirty="0"/>
          </a:p>
        </p:txBody>
      </p:sp>
      <p:sp>
        <p:nvSpPr>
          <p:cNvPr id="11" name="Curved Down Arrow 10"/>
          <p:cNvSpPr/>
          <p:nvPr/>
        </p:nvSpPr>
        <p:spPr>
          <a:xfrm rot="10800000">
            <a:off x="2438400" y="4652903"/>
            <a:ext cx="1794933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400" y="5041265"/>
            <a:ext cx="493321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*Now that they have the </a:t>
            </a:r>
          </a:p>
          <a:p>
            <a:r>
              <a:rPr lang="en-US" sz="3200" dirty="0" smtClean="0"/>
              <a:t>same base 10, treat base 10 </a:t>
            </a:r>
          </a:p>
          <a:p>
            <a:r>
              <a:rPr lang="en-US" sz="3200" dirty="0" smtClean="0"/>
              <a:t>as a variable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007797" y="6026150"/>
            <a:ext cx="19239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= 3.2 x 10</a:t>
            </a:r>
            <a:r>
              <a:rPr lang="en-US" sz="3200" b="1" baseline="30000" dirty="0" smtClean="0"/>
              <a:t>5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565878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/>
      <p:bldP spid="10" grpId="0"/>
      <p:bldP spid="11" grpId="0" animBg="1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Ex 2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(7 x 10</a:t>
                </a:r>
                <a:r>
                  <a:rPr lang="en-US" baseline="30000" dirty="0" smtClean="0"/>
                  <a:t>8</a:t>
                </a:r>
                <a:r>
                  <a:rPr lang="en-US" dirty="0" smtClean="0"/>
                  <a:t>) – (4 x 10</a:t>
                </a:r>
                <a:r>
                  <a:rPr lang="en-US" baseline="30000" dirty="0" smtClean="0"/>
                  <a:t>6</a:t>
                </a:r>
                <a:r>
                  <a:rPr lang="en-US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dirty="0" smtClean="0"/>
                  <a:t>10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dirty="0" smtClean="0"/>
                  <a:t> (7 x 10</a:t>
                </a:r>
                <a:r>
                  <a:rPr lang="en-US" baseline="30000" dirty="0" smtClean="0"/>
                  <a:t>6</a:t>
                </a:r>
                <a:r>
                  <a:rPr lang="en-US" dirty="0" smtClean="0"/>
                  <a:t>) – (4 x 10</a:t>
                </a:r>
                <a:r>
                  <a:rPr lang="en-US" baseline="30000" dirty="0" smtClean="0"/>
                  <a:t>6</a:t>
                </a:r>
                <a:r>
                  <a:rPr lang="en-US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dirty="0" smtClean="0"/>
                  <a:t>(700 x 10</a:t>
                </a:r>
                <a:r>
                  <a:rPr lang="en-US" baseline="30000" dirty="0" smtClean="0"/>
                  <a:t>6</a:t>
                </a:r>
                <a:r>
                  <a:rPr lang="en-US" dirty="0" smtClean="0"/>
                  <a:t>) – (4 x 10</a:t>
                </a:r>
                <a:r>
                  <a:rPr lang="en-US" baseline="30000" dirty="0" smtClean="0"/>
                  <a:t>6</a:t>
                </a:r>
                <a:r>
                  <a:rPr lang="en-US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dirty="0" smtClean="0"/>
                  <a:t>696 x 10</a:t>
                </a:r>
                <a:r>
                  <a:rPr lang="en-US" baseline="30000" dirty="0" smtClean="0"/>
                  <a:t>6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b="1" dirty="0" smtClean="0"/>
                  <a:t>6.96 x 10</a:t>
                </a:r>
                <a:r>
                  <a:rPr lang="en-US" b="1" baseline="30000" dirty="0" smtClean="0"/>
                  <a:t>8</a:t>
                </a:r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886200" y="1600200"/>
            <a:ext cx="42931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*Common base 10 is 10</a:t>
            </a:r>
            <a:r>
              <a:rPr lang="en-US" sz="3200" baseline="30000" dirty="0" smtClean="0"/>
              <a:t>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83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*If multiplying/dividing, you don’t need the same base 10.  Simply use properties of exponents</a:t>
            </a:r>
          </a:p>
          <a:p>
            <a:pPr marL="0" indent="0">
              <a:buNone/>
            </a:pPr>
            <a:r>
              <a:rPr lang="en-US" u="sng" dirty="0" smtClean="0"/>
              <a:t>Ex1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 smtClean="0"/>
              <a:t>(5.2 x 10</a:t>
            </a:r>
            <a:r>
              <a:rPr lang="en-US" baseline="30000" dirty="0" smtClean="0"/>
              <a:t>4</a:t>
            </a:r>
            <a:r>
              <a:rPr lang="en-US" dirty="0" smtClean="0"/>
              <a:t>)(4.7 x 10</a:t>
            </a:r>
            <a:r>
              <a:rPr lang="en-US" baseline="30000" dirty="0" smtClean="0"/>
              <a:t>6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urved Up Arrow 3"/>
          <p:cNvSpPr/>
          <p:nvPr/>
        </p:nvSpPr>
        <p:spPr>
          <a:xfrm>
            <a:off x="914400" y="4191000"/>
            <a:ext cx="1752600" cy="457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Up Arrow 14"/>
          <p:cNvSpPr/>
          <p:nvPr/>
        </p:nvSpPr>
        <p:spPr>
          <a:xfrm rot="10800000">
            <a:off x="1776845" y="3200401"/>
            <a:ext cx="1752600" cy="457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78875" y="2677181"/>
            <a:ext cx="1398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Multiply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2362200" y="4447310"/>
            <a:ext cx="1398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Multiply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3962400" y="3657602"/>
            <a:ext cx="24801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24.44 x 10</a:t>
            </a:r>
            <a:r>
              <a:rPr lang="en-US" sz="3200" baseline="30000" dirty="0" smtClean="0"/>
              <a:t>10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6422774" y="3657602"/>
            <a:ext cx="24801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= 2.444 x 10</a:t>
            </a:r>
            <a:r>
              <a:rPr lang="en-US" sz="3200" b="1" baseline="30000" dirty="0" smtClean="0"/>
              <a:t>11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43205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/>
      <p:bldP spid="17" grpId="0"/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Ex 2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3.45 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x</m:t>
                          </m:r>
                          <m:r>
                            <a:rPr lang="en-US" b="0" i="0" smtClean="0"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.25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x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−7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rved Down Arrow 3"/>
          <p:cNvSpPr/>
          <p:nvPr/>
        </p:nvSpPr>
        <p:spPr>
          <a:xfrm rot="5630861">
            <a:off x="5582538" y="1995853"/>
            <a:ext cx="609600" cy="457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 rot="16200000">
            <a:off x="2895600" y="1981199"/>
            <a:ext cx="609600" cy="457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1948188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Divide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149732" y="1948188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Divide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632010" y="2895600"/>
            <a:ext cx="183415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13.8 x 10</a:t>
            </a:r>
            <a:r>
              <a:rPr lang="en-US" sz="3200" baseline="30000" dirty="0" smtClean="0"/>
              <a:t>4</a:t>
            </a:r>
            <a:endParaRPr lang="en-US" sz="3200" dirty="0" smtClean="0"/>
          </a:p>
          <a:p>
            <a:pPr algn="ctr"/>
            <a:r>
              <a:rPr lang="en-US" sz="3200" b="1" dirty="0" smtClean="0"/>
              <a:t>1.38 x 10</a:t>
            </a:r>
            <a:r>
              <a:rPr lang="en-US" sz="3200" b="1" baseline="30000" dirty="0" smtClean="0"/>
              <a:t>5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32672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Now Try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AutoNum type="arabicParenR"/>
                </a:pPr>
                <a:r>
                  <a:rPr lang="en-US" sz="2800" dirty="0" smtClean="0"/>
                  <a:t>(.82 x 10</a:t>
                </a:r>
                <a:r>
                  <a:rPr lang="en-US" sz="2800" baseline="30000" dirty="0" smtClean="0"/>
                  <a:t>2</a:t>
                </a:r>
                <a:r>
                  <a:rPr lang="en-US" sz="2800" dirty="0" smtClean="0"/>
                  <a:t>)(.2 x 10</a:t>
                </a:r>
                <a:r>
                  <a:rPr lang="en-US" sz="2800" baseline="30000" dirty="0" smtClean="0"/>
                  <a:t>5</a:t>
                </a:r>
                <a:r>
                  <a:rPr lang="en-US" sz="2800" dirty="0" smtClean="0"/>
                  <a:t>)		2) (3 </a:t>
                </a:r>
                <a:r>
                  <a:rPr lang="en-US" sz="2800" dirty="0"/>
                  <a:t>x </a:t>
                </a:r>
                <a:r>
                  <a:rPr lang="en-US" sz="2800" dirty="0" smtClean="0"/>
                  <a:t>10</a:t>
                </a:r>
                <a:r>
                  <a:rPr lang="en-US" sz="2800" baseline="30000" dirty="0" smtClean="0"/>
                  <a:t>4</a:t>
                </a:r>
                <a:r>
                  <a:rPr lang="en-US" sz="2800" dirty="0" smtClean="0"/>
                  <a:t>) + (6 </a:t>
                </a:r>
                <a:r>
                  <a:rPr lang="en-US" sz="2800" dirty="0"/>
                  <a:t>x </a:t>
                </a:r>
                <a:r>
                  <a:rPr lang="en-US" sz="2800" dirty="0" smtClean="0"/>
                  <a:t>10</a:t>
                </a:r>
                <a:r>
                  <a:rPr lang="en-US" sz="2800" baseline="30000" dirty="0" smtClean="0"/>
                  <a:t>8</a:t>
                </a:r>
                <a:r>
                  <a:rPr lang="en-US" sz="2800" dirty="0" smtClean="0"/>
                  <a:t>)</a:t>
                </a:r>
              </a:p>
              <a:p>
                <a:pPr marL="514350" indent="-514350">
                  <a:buAutoNum type="arabicParenR"/>
                </a:pPr>
                <a:endParaRPr lang="en-US" sz="2800" dirty="0"/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dirty="0" smtClean="0"/>
                  <a:t>3) (7 </a:t>
                </a:r>
                <a:r>
                  <a:rPr lang="en-US" sz="2800" dirty="0"/>
                  <a:t>x </a:t>
                </a:r>
                <a:r>
                  <a:rPr lang="en-US" sz="2800" dirty="0" smtClean="0"/>
                  <a:t>10</a:t>
                </a:r>
                <a:r>
                  <a:rPr lang="en-US" sz="2800" baseline="30000" dirty="0" smtClean="0"/>
                  <a:t>9</a:t>
                </a:r>
                <a:r>
                  <a:rPr lang="en-US" sz="2800" dirty="0" smtClean="0"/>
                  <a:t>) – (6 </a:t>
                </a:r>
                <a:r>
                  <a:rPr lang="en-US" sz="2800" dirty="0"/>
                  <a:t>x 10</a:t>
                </a:r>
                <a:r>
                  <a:rPr lang="en-US" sz="2800" baseline="30000" dirty="0"/>
                  <a:t>5</a:t>
                </a:r>
                <a:r>
                  <a:rPr lang="en-US" sz="2800" dirty="0" smtClean="0"/>
                  <a:t>)		4)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21 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x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−7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x</m:t>
                        </m:r>
                        <m:r>
                          <a:rPr lang="en-US" b="0" i="0" smtClean="0">
                            <a:latin typeface="Cambria Math"/>
                          </a:rPr>
                          <m:t> 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800" dirty="0"/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569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6.1:  Using Properties of Exponents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620000" cy="1752600"/>
          </a:xfrm>
        </p:spPr>
        <p:txBody>
          <a:bodyPr/>
          <a:lstStyle/>
          <a:p>
            <a:pPr algn="l"/>
            <a:r>
              <a:rPr lang="en-US" b="1" dirty="0" smtClean="0"/>
              <a:t>Objective:  Use properties of exponents to 			 evaluate and simplify 				 expressions involving powers</a:t>
            </a:r>
          </a:p>
          <a:p>
            <a:pPr algn="l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7119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Properties of Exponents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Product of Powers:  a</a:t>
                </a:r>
                <a:r>
                  <a:rPr lang="en-US" baseline="30000" dirty="0" smtClean="0"/>
                  <a:t>m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dirty="0" smtClean="0"/>
                  <a:t> a</a:t>
                </a:r>
                <a:r>
                  <a:rPr lang="en-US" baseline="30000" dirty="0" smtClean="0"/>
                  <a:t>n</a:t>
                </a:r>
                <a:r>
                  <a:rPr lang="en-US" dirty="0" smtClean="0"/>
                  <a:t> = </a:t>
                </a:r>
                <a:r>
                  <a:rPr lang="en-US" dirty="0" err="1" smtClean="0"/>
                  <a:t>a</a:t>
                </a:r>
                <a:r>
                  <a:rPr lang="en-US" baseline="30000" dirty="0" err="1" smtClean="0"/>
                  <a:t>m+n</a:t>
                </a:r>
                <a:endParaRPr lang="en-US" baseline="30000" dirty="0" smtClean="0"/>
              </a:p>
              <a:p>
                <a:r>
                  <a:rPr lang="en-US" dirty="0" smtClean="0"/>
                  <a:t>Power of Powers:  (a</a:t>
                </a:r>
                <a:r>
                  <a:rPr lang="en-US" baseline="30000" dirty="0" smtClean="0"/>
                  <a:t>m</a:t>
                </a:r>
                <a:r>
                  <a:rPr lang="en-US" dirty="0" smtClean="0"/>
                  <a:t>)</a:t>
                </a:r>
                <a:r>
                  <a:rPr lang="en-US" baseline="30000" dirty="0" smtClean="0"/>
                  <a:t>n</a:t>
                </a:r>
                <a:r>
                  <a:rPr lang="en-US" dirty="0" smtClean="0"/>
                  <a:t> = </a:t>
                </a:r>
                <a:r>
                  <a:rPr lang="en-US" dirty="0" err="1" smtClean="0"/>
                  <a:t>a</a:t>
                </a:r>
                <a:r>
                  <a:rPr lang="en-US" baseline="30000" dirty="0" err="1" smtClean="0"/>
                  <a:t>mn</a:t>
                </a:r>
                <a:endParaRPr lang="en-US" baseline="30000" dirty="0" smtClean="0"/>
              </a:p>
              <a:p>
                <a:r>
                  <a:rPr lang="en-US" dirty="0" smtClean="0"/>
                  <a:t>Power of a Product:  (ab)</a:t>
                </a:r>
                <a:r>
                  <a:rPr lang="en-US" baseline="30000" dirty="0" smtClean="0"/>
                  <a:t>m</a:t>
                </a:r>
                <a:r>
                  <a:rPr lang="en-US" dirty="0" smtClean="0"/>
                  <a:t> = </a:t>
                </a:r>
                <a:r>
                  <a:rPr lang="en-US" dirty="0" err="1" smtClean="0"/>
                  <a:t>a</a:t>
                </a:r>
                <a:r>
                  <a:rPr lang="en-US" baseline="30000" dirty="0" err="1" smtClean="0"/>
                  <a:t>m</a:t>
                </a:r>
                <a:r>
                  <a:rPr lang="en-US" dirty="0" err="1" smtClean="0"/>
                  <a:t>b</a:t>
                </a:r>
                <a:r>
                  <a:rPr lang="en-US" baseline="30000" dirty="0" err="1" smtClean="0"/>
                  <a:t>m</a:t>
                </a:r>
                <a:endParaRPr lang="en-US" dirty="0" smtClean="0"/>
              </a:p>
              <a:p>
                <a:r>
                  <a:rPr lang="en-US" dirty="0" smtClean="0"/>
                  <a:t>Negative Exponent:  a</a:t>
                </a:r>
                <a:r>
                  <a:rPr lang="en-US" baseline="30000" dirty="0" smtClean="0"/>
                  <a:t>-m</a:t>
                </a:r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m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Quotient of </a:t>
                </a:r>
                <a:r>
                  <a:rPr lang="en-US" dirty="0" err="1" smtClean="0"/>
                  <a:t>Powers: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m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/>
                  <a:t> = a</a:t>
                </a:r>
                <a:r>
                  <a:rPr lang="en-US" baseline="30000" dirty="0" smtClean="0"/>
                  <a:t>m-n</a:t>
                </a:r>
                <a:r>
                  <a:rPr lang="en-US" dirty="0" smtClean="0"/>
                  <a:t>, a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≠</m:t>
                    </m:r>
                  </m:oMath>
                </a14:m>
                <a:r>
                  <a:rPr lang="en-US" dirty="0" smtClean="0"/>
                  <a:t>0</a:t>
                </a:r>
              </a:p>
              <a:p>
                <a:r>
                  <a:rPr lang="en-US" dirty="0" smtClean="0"/>
                  <a:t>Power of a Quotient: 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den>
                    </m:f>
                  </m:oMath>
                </a14:m>
                <a:r>
                  <a:rPr lang="en-US" dirty="0" smtClean="0"/>
                  <a:t>)</a:t>
                </a:r>
                <a:r>
                  <a:rPr lang="en-US" baseline="30000" dirty="0" smtClean="0"/>
                  <a:t>m</a:t>
                </a:r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a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m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b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n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/>
                  <a:t>, b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≠</m:t>
                    </m:r>
                  </m:oMath>
                </a14:m>
                <a:r>
                  <a:rPr lang="en-US" dirty="0" smtClean="0"/>
                  <a:t>0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30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987"/>
            <a:ext cx="8229600" cy="1143000"/>
          </a:xfrm>
        </p:spPr>
        <p:txBody>
          <a:bodyPr/>
          <a:lstStyle/>
          <a:p>
            <a:pPr algn="l"/>
            <a:r>
              <a:rPr lang="en-US" u="sng" dirty="0" smtClean="0"/>
              <a:t>Simplifying/Evaluating Expressions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1828800" cy="55626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u="sng" dirty="0" smtClean="0"/>
                  <a:t>Ex 1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/>
                  <a:t>)</a:t>
                </a:r>
                <a:r>
                  <a:rPr lang="en-US" baseline="30000" dirty="0" smtClean="0"/>
                  <a:t>2</a:t>
                </a:r>
              </a:p>
              <a:p>
                <a:pPr marL="0" indent="0">
                  <a:buNone/>
                </a:pPr>
                <a:endParaRPr lang="en-US" baseline="30000" dirty="0"/>
              </a:p>
              <a:p>
                <a:pPr marL="0" indent="0">
                  <a:buNone/>
                </a:pPr>
                <a:r>
                  <a:rPr lang="en-US" u="sng" dirty="0" smtClean="0"/>
                  <a:t>Ex 2</a:t>
                </a:r>
              </a:p>
              <a:p>
                <a:pPr marL="0" indent="0">
                  <a:buNone/>
                </a:pP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−5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/>
                  <a:t>)</a:t>
                </a:r>
                <a:r>
                  <a:rPr lang="en-US" baseline="30000" dirty="0" smtClean="0"/>
                  <a:t>3</a:t>
                </a:r>
              </a:p>
              <a:p>
                <a:pPr marL="0" indent="0">
                  <a:buNone/>
                </a:pPr>
                <a:endParaRPr lang="en-US" baseline="30000" dirty="0"/>
              </a:p>
              <a:p>
                <a:pPr marL="0" indent="0">
                  <a:buNone/>
                </a:pPr>
                <a:r>
                  <a:rPr lang="en-US" u="sng" dirty="0" smtClean="0"/>
                  <a:t>Ex 3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(7b</a:t>
                </a:r>
                <a:r>
                  <a:rPr lang="en-US" baseline="30000" dirty="0" smtClean="0"/>
                  <a:t>-3</a:t>
                </a:r>
                <a:r>
                  <a:rPr lang="en-US" dirty="0" smtClean="0"/>
                  <a:t>)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b</a:t>
                </a:r>
                <a:r>
                  <a:rPr lang="en-US" baseline="30000" dirty="0" smtClean="0"/>
                  <a:t>5</a:t>
                </a:r>
                <a:r>
                  <a:rPr lang="en-US" dirty="0" smtClean="0"/>
                  <a:t>b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1828800" cy="5562600"/>
              </a:xfrm>
              <a:blipFill rotWithShape="0">
                <a:blip r:embed="rId2"/>
                <a:stretch>
                  <a:fillRect l="-8333" t="-1425" r="-4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62377" y="3395622"/>
                <a:ext cx="1126142" cy="8604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−15</m:t>
                            </m:r>
                          </m:sup>
                        </m:sSup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2377" y="3395622"/>
                <a:ext cx="1126142" cy="860428"/>
              </a:xfrm>
              <a:prstGeom prst="rect">
                <a:avLst/>
              </a:prstGeom>
              <a:blipFill rotWithShape="0">
                <a:blip r:embed="rId5"/>
                <a:stretch>
                  <a:fillRect l="-14054" b="-1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588519" y="3596483"/>
            <a:ext cx="10775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= r</a:t>
            </a:r>
            <a:r>
              <a:rPr lang="en-US" sz="2800" b="1" baseline="30000" dirty="0" smtClean="0"/>
              <a:t>3</a:t>
            </a:r>
            <a:r>
              <a:rPr lang="en-US" sz="2800" b="1" dirty="0" smtClean="0"/>
              <a:t>s</a:t>
            </a:r>
            <a:r>
              <a:rPr lang="en-US" sz="2800" b="1" baseline="30000" dirty="0" smtClean="0"/>
              <a:t>15</a:t>
            </a:r>
            <a:endParaRPr lang="en-US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166196" y="1579721"/>
                <a:ext cx="823623" cy="8577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196" y="1579721"/>
                <a:ext cx="823623" cy="857799"/>
              </a:xfrm>
              <a:prstGeom prst="rect">
                <a:avLst/>
              </a:prstGeom>
              <a:blipFill rotWithShape="1">
                <a:blip r:embed="rId6"/>
                <a:stretch>
                  <a:fillRect l="-18519" b="-1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000708" y="1612710"/>
                <a:ext cx="841897" cy="8036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𝟏𝟔</m:t>
                        </m:r>
                      </m:den>
                    </m:f>
                  </m:oMath>
                </a14:m>
                <a:endParaRPr lang="en-US" sz="3200" b="1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0708" y="1612710"/>
                <a:ext cx="841897" cy="803682"/>
              </a:xfrm>
              <a:prstGeom prst="rect">
                <a:avLst/>
              </a:prstGeom>
              <a:blipFill rotWithShape="1">
                <a:blip r:embed="rId7"/>
                <a:stretch>
                  <a:fillRect l="-18116" b="-129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219752" y="5154052"/>
            <a:ext cx="1446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= 7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b</a:t>
            </a:r>
            <a:r>
              <a:rPr lang="en-US" sz="2800" baseline="30000" dirty="0" smtClean="0"/>
              <a:t>-6</a:t>
            </a:r>
            <a:r>
              <a:rPr lang="en-US" sz="2800" dirty="0" smtClean="0"/>
              <a:t>b</a:t>
            </a:r>
            <a:r>
              <a:rPr lang="en-US" sz="2800" baseline="30000" dirty="0" smtClean="0"/>
              <a:t>6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625973" y="5154052"/>
            <a:ext cx="1061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= 7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b</a:t>
            </a:r>
            <a:r>
              <a:rPr lang="en-US" sz="2800" baseline="30000" dirty="0" smtClean="0"/>
              <a:t>0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689980" y="5158265"/>
            <a:ext cx="81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= 49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637082" y="1169233"/>
                <a:ext cx="1318502" cy="15229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u="sng" dirty="0" smtClean="0"/>
                  <a:t>Ex 4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082" y="1169233"/>
                <a:ext cx="1318502" cy="1522981"/>
              </a:xfrm>
              <a:prstGeom prst="rect">
                <a:avLst/>
              </a:prstGeom>
              <a:blipFill rotWithShape="0">
                <a:blip r:embed="rId8"/>
                <a:stretch>
                  <a:fillRect l="-12037" t="-5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953086" y="1612711"/>
                <a:ext cx="1665905" cy="10305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3086" y="1612711"/>
                <a:ext cx="1665905" cy="103053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6218414" y="2872402"/>
            <a:ext cx="1135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= </a:t>
            </a:r>
            <a:r>
              <a:rPr lang="en-US" sz="2800" i="1" dirty="0" smtClean="0"/>
              <a:t>x</a:t>
            </a:r>
            <a:r>
              <a:rPr lang="en-US" sz="2800" i="1" baseline="30000" dirty="0" smtClean="0"/>
              <a:t>-1 </a:t>
            </a:r>
            <a:r>
              <a:rPr lang="en-US" sz="2800" i="1" dirty="0" smtClean="0"/>
              <a:t>y</a:t>
            </a:r>
            <a:r>
              <a:rPr lang="en-US" sz="2800" i="1" baseline="30000" dirty="0" smtClean="0"/>
              <a:t>5</a:t>
            </a:r>
            <a:endParaRPr lang="en-US" sz="28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374899" y="3416434"/>
                <a:ext cx="822276" cy="8833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p>
                        </m:sSup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4899" y="3416434"/>
                <a:ext cx="822276" cy="883319"/>
              </a:xfrm>
              <a:prstGeom prst="rect">
                <a:avLst/>
              </a:prstGeom>
              <a:blipFill rotWithShape="0">
                <a:blip r:embed="rId10"/>
                <a:stretch>
                  <a:fillRect l="-19259" b="-1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993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Now Try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AutoNum type="arabicParenR"/>
                </a:pPr>
                <a:r>
                  <a:rPr lang="en-US" dirty="0" smtClean="0"/>
                  <a:t>(2x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)</a:t>
                </a:r>
                <a:r>
                  <a:rPr lang="en-US" baseline="30000" dirty="0" smtClean="0"/>
                  <a:t>5</a:t>
                </a:r>
                <a:r>
                  <a:rPr lang="en-US" dirty="0" smtClean="0"/>
                  <a:t>				2)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/>
                  <a:t>		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3)  3</a:t>
                </a:r>
                <a:r>
                  <a:rPr lang="en-US" baseline="30000" dirty="0" smtClean="0"/>
                  <a:t>5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dirty="0" smtClean="0"/>
                  <a:t> 3</a:t>
                </a:r>
                <a:r>
                  <a:rPr lang="en-US" baseline="30000" dirty="0" smtClean="0"/>
                  <a:t>-5</a:t>
                </a:r>
                <a:r>
                  <a:rPr lang="en-US" dirty="0"/>
                  <a:t>	</a:t>
                </a:r>
                <a:r>
                  <a:rPr lang="en-US" dirty="0" smtClean="0"/>
                  <a:t>			4)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baseline="30000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15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sup>
                        </m:sSup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baseline="30000" dirty="0"/>
              </a:p>
              <a:p>
                <a:pPr marL="0" indent="0">
                  <a:buNone/>
                </a:pPr>
                <a:endParaRPr lang="en-US" baseline="30000" dirty="0" smtClean="0"/>
              </a:p>
              <a:p>
                <a:pPr marL="0" indent="0">
                  <a:buNone/>
                </a:pPr>
                <a:endParaRPr lang="en-US" baseline="30000" dirty="0"/>
              </a:p>
              <a:p>
                <a:pPr marL="0" indent="0">
                  <a:buNone/>
                </a:pPr>
                <a:endParaRPr lang="en-US" baseline="30000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164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Solving Expressions Using Properties of Exponents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Ex 1</a:t>
            </a:r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baseline="30000" dirty="0" smtClean="0"/>
              <a:t>x-1</a:t>
            </a:r>
            <a:r>
              <a:rPr lang="en-US" dirty="0" smtClean="0"/>
              <a:t> = 4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*Same base, set exponents equal</a:t>
            </a:r>
          </a:p>
          <a:p>
            <a:pPr marL="0" indent="0">
              <a:buNone/>
            </a:pPr>
            <a:r>
              <a:rPr lang="en-US" dirty="0" smtClean="0"/>
              <a:t>X – 1 = 2</a:t>
            </a:r>
          </a:p>
          <a:p>
            <a:pPr marL="0" indent="0">
              <a:buNone/>
            </a:pPr>
            <a:r>
              <a:rPr lang="en-US" b="1" dirty="0" smtClean="0"/>
              <a:t>X = 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7067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1905000" cy="559276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Ex 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x</a:t>
            </a:r>
            <a:r>
              <a:rPr lang="en-US" dirty="0" smtClean="0"/>
              <a:t>2</a:t>
            </a:r>
            <a:r>
              <a:rPr lang="en-US" baseline="30000" dirty="0" smtClean="0"/>
              <a:t>2</a:t>
            </a:r>
            <a:r>
              <a:rPr lang="en-US" dirty="0" smtClean="0"/>
              <a:t> = 2</a:t>
            </a:r>
            <a:r>
              <a:rPr lang="en-US" baseline="30000" dirty="0" smtClean="0"/>
              <a:t>5</a:t>
            </a: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x+2</a:t>
            </a:r>
            <a:r>
              <a:rPr lang="en-US" dirty="0" smtClean="0"/>
              <a:t> = </a:t>
            </a:r>
            <a:r>
              <a:rPr lang="en-US" dirty="0" smtClean="0"/>
              <a:t>2</a:t>
            </a:r>
            <a:r>
              <a:rPr lang="en-US" baseline="30000" dirty="0" smtClean="0"/>
              <a:t>5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X = 3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72000" y="533400"/>
                <a:ext cx="2207977" cy="30101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u="sng" dirty="0" smtClean="0"/>
                  <a:t>Ex 3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2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3200" dirty="0" smtClean="0"/>
              </a:p>
              <a:p>
                <a:endParaRPr lang="en-US" sz="32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3200" b="0" dirty="0" smtClean="0"/>
              </a:p>
              <a:p>
                <a:pPr algn="ctr"/>
                <a:r>
                  <a:rPr lang="en-US" sz="3200" b="1" dirty="0" smtClean="0"/>
                  <a:t>X = 6</a:t>
                </a:r>
                <a:endParaRPr lang="en-US" sz="32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33400"/>
                <a:ext cx="2207977" cy="3010183"/>
              </a:xfrm>
              <a:prstGeom prst="rect">
                <a:avLst/>
              </a:prstGeom>
              <a:blipFill rotWithShape="0">
                <a:blip r:embed="rId2"/>
                <a:stretch>
                  <a:fillRect l="-6906" t="-2637" b="-56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444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Real Life Application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220979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 smtClean="0"/>
                  <a:t>The radius of the sun is 109 times as great as Earth’s radius.  How many times as great as Earth’s volume is the sun’s volume?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*Volume of a sphere is 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800" i="1" smtClean="0">
                        <a:latin typeface="Cambria Math"/>
                        <a:ea typeface="Cambria Math"/>
                      </a:rPr>
                      <m:t>𝜋</m:t>
                    </m:r>
                    <m:sSup>
                      <m:sSupPr>
                        <m:ctrlPr>
                          <a:rPr lang="en-US" sz="28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2209799"/>
              </a:xfrm>
              <a:blipFill rotWithShape="1">
                <a:blip r:embed="rId2"/>
                <a:stretch>
                  <a:fillRect l="-1481" t="-24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7200" y="3810000"/>
                <a:ext cx="2799356" cy="9269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𝑆𝑢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𝑉𝑜𝑙𝑢𝑚𝑒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𝐸𝑎𝑟𝑡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𝑉𝑜𝑙𝑢𝑚𝑒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10000"/>
                <a:ext cx="2799356" cy="92698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29849" y="3810000"/>
                <a:ext cx="1125373" cy="10457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en-US" sz="2800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𝜋</m:t>
                        </m:r>
                        <m:sSup>
                          <m:sSupPr>
                            <m:ctrlPr>
                              <a:rPr lang="en-US" sz="28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f>
                          <m:f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en-US" sz="280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sSup>
                          <m:sSupPr>
                            <m:ctrlPr>
                              <a:rPr lang="en-US" sz="280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9849" y="3810000"/>
                <a:ext cx="1125373" cy="1045799"/>
              </a:xfrm>
              <a:prstGeom prst="rect">
                <a:avLst/>
              </a:prstGeom>
              <a:blipFill rotWithShape="1">
                <a:blip r:embed="rId4"/>
                <a:stretch>
                  <a:fillRect l="-114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H="1">
            <a:off x="4332832" y="4114800"/>
            <a:ext cx="39156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00600" y="3904160"/>
            <a:ext cx="3697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Sun’s radius is 109 times that of Earth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085914" y="4952997"/>
                <a:ext cx="1706621" cy="10457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en-US" sz="2800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𝜋</m:t>
                        </m:r>
                        <m:sSup>
                          <m:sSupPr>
                            <m:ctrlPr>
                              <a:rPr lang="en-US" sz="28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(109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𝑟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f>
                          <m:f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en-US" sz="2800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𝜋</m:t>
                        </m:r>
                        <m:sSup>
                          <m:sSupPr>
                            <m:ctrlPr>
                              <a:rPr lang="en-US" sz="28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5914" y="4952997"/>
                <a:ext cx="1706621" cy="1045799"/>
              </a:xfrm>
              <a:prstGeom prst="rect">
                <a:avLst/>
              </a:prstGeom>
              <a:blipFill rotWithShape="1">
                <a:blip r:embed="rId5"/>
                <a:stretch>
                  <a:fillRect l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763614" y="5094958"/>
                <a:ext cx="1399614" cy="7618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109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𝑟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3614" y="5094958"/>
                <a:ext cx="1399614" cy="761875"/>
              </a:xfrm>
              <a:prstGeom prst="rect">
                <a:avLst/>
              </a:prstGeom>
              <a:blipFill rotWithShape="1">
                <a:blip r:embed="rId6"/>
                <a:stretch>
                  <a:fillRect l="-8696" b="-10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310774" y="5094957"/>
                <a:ext cx="1324530" cy="7618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109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0774" y="5094957"/>
                <a:ext cx="1324530" cy="761875"/>
              </a:xfrm>
              <a:prstGeom prst="rect">
                <a:avLst/>
              </a:prstGeom>
              <a:blipFill rotWithShape="1">
                <a:blip r:embed="rId7"/>
                <a:stretch>
                  <a:fillRect l="-9217" b="-10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653612" y="5214286"/>
                <a:ext cx="120943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109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3612" y="5214286"/>
                <a:ext cx="1209434" cy="523220"/>
              </a:xfrm>
              <a:prstGeom prst="rect">
                <a:avLst/>
              </a:prstGeom>
              <a:blipFill rotWithShape="1">
                <a:blip r:embed="rId8"/>
                <a:stretch>
                  <a:fillRect l="-10050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800600" y="5889489"/>
            <a:ext cx="3983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= 1,295,029 times greater</a:t>
            </a:r>
            <a:endParaRPr lang="en-US" sz="2800" b="1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2438400" y="5094957"/>
            <a:ext cx="152400" cy="38093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573977" y="5082008"/>
            <a:ext cx="152400" cy="38093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728357" y="5508552"/>
            <a:ext cx="152400" cy="38093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880757" y="5547037"/>
            <a:ext cx="152400" cy="38093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2097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*Instead of giving the answer as a number in millions, we can represent it in </a:t>
            </a:r>
            <a:r>
              <a:rPr lang="en-US" u="sng" dirty="0" smtClean="0"/>
              <a:t>scientific notation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*Scientific notation is always written as a number between -10 and 10 multiplied by 10 to some exponent</a:t>
            </a:r>
          </a:p>
          <a:p>
            <a:pPr marL="0" indent="0">
              <a:buNone/>
            </a:pPr>
            <a:r>
              <a:rPr lang="en-US" dirty="0" smtClean="0"/>
              <a:t>*If the exponent is positive, move the decimal that many places to the right</a:t>
            </a:r>
          </a:p>
          <a:p>
            <a:pPr marL="0" indent="0">
              <a:buNone/>
            </a:pPr>
            <a:r>
              <a:rPr lang="en-US" dirty="0" smtClean="0"/>
              <a:t>*If the exponent is negative, move the decimal that many places to the left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u="sng" dirty="0" smtClean="0"/>
              <a:t>Scientific Notation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39293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737</Words>
  <Application>Microsoft Office PowerPoint</Application>
  <PresentationFormat>On-screen Show (4:3)</PresentationFormat>
  <Paragraphs>127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Opening Questions</vt:lpstr>
      <vt:lpstr>6.1:  Using Properties of Exponents</vt:lpstr>
      <vt:lpstr>Properties of Exponents</vt:lpstr>
      <vt:lpstr>Simplifying/Evaluating Expressions</vt:lpstr>
      <vt:lpstr>Now Try</vt:lpstr>
      <vt:lpstr>Solving Expressions Using Properties of Exponents</vt:lpstr>
      <vt:lpstr>PowerPoint Presentation</vt:lpstr>
      <vt:lpstr>Real Life Application</vt:lpstr>
      <vt:lpstr>Scientific Notation</vt:lpstr>
      <vt:lpstr>PowerPoint Presentation</vt:lpstr>
      <vt:lpstr>Mathematical Operations and Scientific Notation</vt:lpstr>
      <vt:lpstr>Ex 2</vt:lpstr>
      <vt:lpstr>PowerPoint Presentation</vt:lpstr>
      <vt:lpstr>Ex 2</vt:lpstr>
      <vt:lpstr>Now Try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Questions</dc:title>
  <dc:creator>student</dc:creator>
  <cp:lastModifiedBy>student</cp:lastModifiedBy>
  <cp:revision>17</cp:revision>
  <dcterms:created xsi:type="dcterms:W3CDTF">2016-01-28T03:20:10Z</dcterms:created>
  <dcterms:modified xsi:type="dcterms:W3CDTF">2016-01-31T20:03:13Z</dcterms:modified>
</cp:coreProperties>
</file>