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3959-D100-48BA-A5A4-C9A20CD52BA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3998-1697-453F-9EF2-3C4B40F27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8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3959-D100-48BA-A5A4-C9A20CD52BA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3998-1697-453F-9EF2-3C4B40F27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6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3959-D100-48BA-A5A4-C9A20CD52BA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3998-1697-453F-9EF2-3C4B40F27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6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3959-D100-48BA-A5A4-C9A20CD52BA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3998-1697-453F-9EF2-3C4B40F27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3959-D100-48BA-A5A4-C9A20CD52BA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3998-1697-453F-9EF2-3C4B40F27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8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3959-D100-48BA-A5A4-C9A20CD52BA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3998-1697-453F-9EF2-3C4B40F27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3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3959-D100-48BA-A5A4-C9A20CD52BA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3998-1697-453F-9EF2-3C4B40F27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6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3959-D100-48BA-A5A4-C9A20CD52BA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3998-1697-453F-9EF2-3C4B40F27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5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3959-D100-48BA-A5A4-C9A20CD52BA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3998-1697-453F-9EF2-3C4B40F27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4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3959-D100-48BA-A5A4-C9A20CD52BA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3998-1697-453F-9EF2-3C4B40F27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5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3959-D100-48BA-A5A4-C9A20CD52BA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3998-1697-453F-9EF2-3C4B40F27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9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53959-D100-48BA-A5A4-C9A20CD52BA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F3998-1697-453F-9EF2-3C4B40F27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Graph the inequalities</a:t>
            </a:r>
          </a:p>
          <a:p>
            <a:pPr marL="514350" indent="-514350">
              <a:buAutoNum type="arabicParenR"/>
            </a:pPr>
            <a:r>
              <a:rPr lang="en-US" dirty="0" smtClean="0"/>
              <a:t>y </a:t>
            </a:r>
            <a:r>
              <a:rPr lang="en-US" u="sng" dirty="0" smtClean="0"/>
              <a:t>&gt;</a:t>
            </a:r>
            <a:r>
              <a:rPr lang="en-US" dirty="0" smtClean="0"/>
              <a:t> -x + 1			2)  y &lt; 2x + 2			3) –x &lt; 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       x – 2y </a:t>
            </a:r>
            <a:r>
              <a:rPr lang="en-US" u="sng" dirty="0" smtClean="0"/>
              <a:t>&gt;</a:t>
            </a:r>
            <a:r>
              <a:rPr lang="en-US" dirty="0" smtClean="0"/>
              <a:t> 4</a:t>
            </a:r>
          </a:p>
        </p:txBody>
      </p:sp>
      <p:pic>
        <p:nvPicPr>
          <p:cNvPr id="1026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36" y="331946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799" y="331946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754" y="331946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1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Graphing Quadratic Inequalities Using Your Graphing Calculator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*If you are allowed to use your graphing calculator to graph a quadratic or multiple quadratics, you should always find three things before you copy it down to paper</a:t>
            </a:r>
          </a:p>
          <a:p>
            <a:r>
              <a:rPr lang="en-US" dirty="0" smtClean="0"/>
              <a:t>Vertex</a:t>
            </a:r>
          </a:p>
          <a:p>
            <a:r>
              <a:rPr lang="en-US" dirty="0" smtClean="0"/>
              <a:t>Intercepts</a:t>
            </a:r>
          </a:p>
          <a:p>
            <a:r>
              <a:rPr lang="en-US" dirty="0" smtClean="0"/>
              <a:t>Intersection points of quadratics (if graphing a system of quadratics)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85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Finding the Vertex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finding the vertex of a quadratic, you are finding the min/max of that graph</a:t>
            </a:r>
          </a:p>
          <a:p>
            <a:r>
              <a:rPr lang="en-US" dirty="0" smtClean="0"/>
              <a:t>If your graph opens downward, a hill is created; you’re finding a max</a:t>
            </a:r>
          </a:p>
          <a:p>
            <a:r>
              <a:rPr lang="en-US" dirty="0" smtClean="0"/>
              <a:t>If your graph opens upward, a valley is created; you’re finding a min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, </a:t>
            </a:r>
            <a:r>
              <a:rPr lang="en-US" dirty="0" err="1" smtClean="0"/>
              <a:t>calc</a:t>
            </a:r>
            <a:r>
              <a:rPr lang="en-US" dirty="0" smtClean="0"/>
              <a:t>, min/max</a:t>
            </a:r>
          </a:p>
          <a:p>
            <a:pPr marL="457200" lvl="1" indent="0" algn="ctr">
              <a:buNone/>
            </a:pPr>
            <a:r>
              <a:rPr lang="en-US" dirty="0" smtClean="0"/>
              <a:t>*You have do identify an interval of how far left and right you’re looking</a:t>
            </a:r>
          </a:p>
        </p:txBody>
      </p:sp>
    </p:spTree>
    <p:extLst>
      <p:ext uri="{BB962C8B-B14F-4D97-AF65-F5344CB8AC3E}">
        <p14:creationId xmlns:p14="http://schemas.microsoft.com/office/powerpoint/2010/main" val="141249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Finding X-Intercepts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You’re finding where the graph crosses the x-axis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, </a:t>
            </a:r>
            <a:r>
              <a:rPr lang="en-US" dirty="0" err="1" smtClean="0"/>
              <a:t>calc</a:t>
            </a:r>
            <a:r>
              <a:rPr lang="en-US" dirty="0" smtClean="0"/>
              <a:t>, zero</a:t>
            </a:r>
          </a:p>
          <a:p>
            <a:pPr marL="0" indent="0" algn="ctr">
              <a:buNone/>
            </a:pPr>
            <a:r>
              <a:rPr lang="en-US" dirty="0" smtClean="0"/>
              <a:t>*You have to identify an interval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u="sng" dirty="0" smtClean="0">
                <a:latin typeface="+mj-lt"/>
              </a:rPr>
              <a:t>Finding Intersections</a:t>
            </a:r>
          </a:p>
          <a:p>
            <a:r>
              <a:rPr lang="en-US" dirty="0" smtClean="0"/>
              <a:t>You’re finding where graphs cross each other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, </a:t>
            </a:r>
            <a:r>
              <a:rPr lang="en-US" dirty="0" err="1" smtClean="0"/>
              <a:t>calc</a:t>
            </a:r>
            <a:r>
              <a:rPr lang="en-US" dirty="0" smtClean="0"/>
              <a:t>, intersection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6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Identify </a:t>
                </a:r>
                <a:r>
                  <a:rPr lang="en-US" b="1" smtClean="0"/>
                  <a:t>the </a:t>
                </a:r>
                <a:r>
                  <a:rPr lang="en-US" b="1" smtClean="0"/>
                  <a:t>vertex, </a:t>
                </a:r>
                <a:r>
                  <a:rPr lang="en-US" b="1" dirty="0" smtClean="0"/>
                  <a:t>x-intercepts, and intersections if applicable</a:t>
                </a:r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y </a:t>
                </a:r>
                <a:r>
                  <a:rPr lang="en-US" u="sng" dirty="0" smtClean="0"/>
                  <a:t>&lt;</a:t>
                </a:r>
                <a:r>
                  <a:rPr lang="en-US" dirty="0" smtClean="0"/>
                  <a:t> 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+ 2			2)  y &gt; -x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+ 2x		3)  y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x – 2 </a:t>
                </a:r>
              </a:p>
              <a:p>
                <a:pPr marL="0" indent="0">
                  <a:buNone/>
                </a:pPr>
                <a:r>
                  <a:rPr lang="en-US" dirty="0" smtClean="0"/>
                  <a:t>Vertex:			Vertex:			Vertex:</a:t>
                </a:r>
              </a:p>
              <a:p>
                <a:pPr marL="0" indent="0">
                  <a:buNone/>
                </a:pPr>
                <a:r>
                  <a:rPr lang="en-US" dirty="0" smtClean="0"/>
                  <a:t>Intercepts:			Intercepts:			Intercepts: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 startAt="4"/>
                </a:pPr>
                <a:r>
                  <a:rPr lang="en-US" dirty="0" smtClean="0"/>
                  <a:t>y &gt; 2x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+ 5x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y &lt; -x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– 2x – 3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17" t="-2241" b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3231573" y="4779818"/>
            <a:ext cx="62345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55027" y="4302764"/>
            <a:ext cx="17495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Vertex:</a:t>
            </a:r>
          </a:p>
          <a:p>
            <a:r>
              <a:rPr lang="en-US" sz="2800" dirty="0" smtClean="0"/>
              <a:t>Intercepts:</a:t>
            </a:r>
            <a:endParaRPr lang="en-US" sz="28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622964" y="5733925"/>
            <a:ext cx="62345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46418" y="5256871"/>
            <a:ext cx="17495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Vertex:</a:t>
            </a:r>
          </a:p>
          <a:p>
            <a:r>
              <a:rPr lang="en-US" sz="2800" dirty="0" smtClean="0"/>
              <a:t>Intercepts: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200901" y="4995261"/>
            <a:ext cx="2162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Intersections:</a:t>
            </a:r>
            <a:endParaRPr lang="en-US" sz="28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4209246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58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5.7:  Graphing and Solving Quadratic Inequalities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/>
              <a:t>Objective:  Graph quadratic inequalities in two variables</a:t>
            </a:r>
          </a:p>
          <a:p>
            <a:pPr algn="l"/>
            <a:r>
              <a:rPr lang="en-US" b="1" dirty="0" smtClean="0"/>
              <a:t>	        Solve quadratic inequalities in one variable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9709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Graphing Quadratic Inequalities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*All the rules for graphing </a:t>
            </a:r>
            <a:r>
              <a:rPr lang="en-US" u="sng" dirty="0" smtClean="0"/>
              <a:t>linear</a:t>
            </a:r>
            <a:r>
              <a:rPr lang="en-US" dirty="0" smtClean="0"/>
              <a:t> inequalities apply to quadratic inequalities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&gt;, &lt;: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&gt;</a:t>
            </a:r>
            <a:r>
              <a:rPr lang="en-US" dirty="0" smtClean="0"/>
              <a:t>, </a:t>
            </a:r>
            <a:r>
              <a:rPr lang="en-US" u="sng" dirty="0" smtClean="0"/>
              <a:t>&lt;</a:t>
            </a:r>
            <a:r>
              <a:rPr lang="en-US" dirty="0" smtClean="0"/>
              <a:t>:  </a:t>
            </a:r>
          </a:p>
          <a:p>
            <a:pPr marL="0" indent="0">
              <a:buNone/>
            </a:pP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814732" y="3207434"/>
            <a:ext cx="1887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Dashed line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14732" y="4188936"/>
            <a:ext cx="1572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Solid Line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822895" y="3207434"/>
            <a:ext cx="127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&gt;, </a:t>
            </a:r>
            <a:r>
              <a:rPr lang="en-US" sz="2800" u="sng" dirty="0" smtClean="0"/>
              <a:t>&gt;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822895" y="5553502"/>
            <a:ext cx="127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&lt;, </a:t>
            </a:r>
            <a:r>
              <a:rPr lang="en-US" sz="2800" u="sng" dirty="0" smtClean="0"/>
              <a:t>&lt;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8909" y="2745989"/>
            <a:ext cx="1316590" cy="14183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8909" y="4807786"/>
            <a:ext cx="1443950" cy="150411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8361" y="4865792"/>
            <a:ext cx="1497494" cy="14461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9053" y="2745989"/>
            <a:ext cx="1376802" cy="135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10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u="sng" dirty="0" smtClean="0"/>
              <a:t>Graphing by Hand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0714"/>
            <a:ext cx="3283634" cy="26901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Ex 1</a:t>
            </a:r>
            <a:r>
              <a:rPr lang="en-US" dirty="0" smtClean="0"/>
              <a:t>:   y &gt; x</a:t>
            </a:r>
            <a:r>
              <a:rPr lang="en-US" baseline="30000" dirty="0" smtClean="0"/>
              <a:t>2</a:t>
            </a:r>
            <a:r>
              <a:rPr lang="en-US" dirty="0" smtClean="0"/>
              <a:t> – 2x – 3 </a:t>
            </a:r>
          </a:p>
          <a:p>
            <a:pPr marL="0" indent="0">
              <a:buNone/>
            </a:pPr>
            <a:r>
              <a:rPr lang="en-US" u="sng" dirty="0" smtClean="0"/>
              <a:t>Intercept Form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*Factor</a:t>
            </a:r>
          </a:p>
          <a:p>
            <a:pPr marL="0" indent="0">
              <a:buNone/>
            </a:pPr>
            <a:r>
              <a:rPr lang="en-US" dirty="0" smtClean="0"/>
              <a:t>y &gt; (x – 3)(x + 1)</a:t>
            </a:r>
          </a:p>
          <a:p>
            <a:pPr marL="0" indent="0">
              <a:buNone/>
            </a:pPr>
            <a:r>
              <a:rPr lang="en-US" dirty="0" smtClean="0"/>
              <a:t>Intercepts @ x = -1, 3</a:t>
            </a:r>
          </a:p>
          <a:p>
            <a:pPr marL="0" indent="0">
              <a:buNone/>
            </a:pPr>
            <a:r>
              <a:rPr lang="en-US" dirty="0" smtClean="0"/>
              <a:t>Vertex @ (1,-4)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046721" y="1252141"/>
                <a:ext cx="3204532" cy="30587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 u="sng" dirty="0" smtClean="0"/>
                  <a:t>Vertex Form</a:t>
                </a:r>
              </a:p>
              <a:p>
                <a:r>
                  <a:rPr lang="en-US" sz="2600" dirty="0" smtClean="0"/>
                  <a:t>*Complete the Square</a:t>
                </a:r>
              </a:p>
              <a:p>
                <a:r>
                  <a:rPr lang="en-US" sz="2600" dirty="0" smtClean="0"/>
                  <a:t>y + C &gt; x</a:t>
                </a:r>
                <a:r>
                  <a:rPr lang="en-US" sz="2600" baseline="30000" dirty="0" smtClean="0"/>
                  <a:t>2</a:t>
                </a:r>
                <a:r>
                  <a:rPr lang="en-US" sz="2600" dirty="0" smtClean="0"/>
                  <a:t> – 2x + C – 3</a:t>
                </a:r>
              </a:p>
              <a:p>
                <a:r>
                  <a:rPr lang="en-US" sz="2600" dirty="0" smtClean="0"/>
                  <a:t>C =</a:t>
                </a:r>
                <a14:m>
                  <m:oMath xmlns:m="http://schemas.openxmlformats.org/officeDocument/2006/math">
                    <m:r>
                      <a:rPr lang="en-US" sz="260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600" i="1" smtClean="0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num>
                          <m:den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600" dirty="0" smtClean="0"/>
                  <a:t> = 1</a:t>
                </a:r>
              </a:p>
              <a:p>
                <a:r>
                  <a:rPr lang="en-US" sz="2600" dirty="0" smtClean="0"/>
                  <a:t>y + 1 &gt; x</a:t>
                </a:r>
                <a:r>
                  <a:rPr lang="en-US" sz="2600" baseline="30000" dirty="0" smtClean="0"/>
                  <a:t>2</a:t>
                </a:r>
                <a:r>
                  <a:rPr lang="en-US" sz="2600" dirty="0" smtClean="0"/>
                  <a:t> – 2x + 1 – 3</a:t>
                </a:r>
              </a:p>
              <a:p>
                <a:r>
                  <a:rPr lang="en-US" sz="2600" dirty="0" smtClean="0"/>
                  <a:t>y &gt; (x – 1)</a:t>
                </a:r>
                <a:r>
                  <a:rPr lang="en-US" sz="2600" baseline="30000" dirty="0" smtClean="0"/>
                  <a:t>2</a:t>
                </a:r>
                <a:r>
                  <a:rPr lang="en-US" sz="2600" dirty="0" smtClean="0"/>
                  <a:t> – 4</a:t>
                </a:r>
              </a:p>
              <a:p>
                <a:r>
                  <a:rPr lang="en-US" sz="2600" dirty="0" smtClean="0"/>
                  <a:t> </a:t>
                </a:r>
                <a:endParaRPr lang="en-US" sz="2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6721" y="1252141"/>
                <a:ext cx="3204532" cy="3058786"/>
              </a:xfrm>
              <a:prstGeom prst="rect">
                <a:avLst/>
              </a:prstGeom>
              <a:blipFill rotWithShape="0">
                <a:blip r:embed="rId2"/>
                <a:stretch>
                  <a:fillRect l="-3422" t="-1594" r="-2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1833" y="2405601"/>
            <a:ext cx="3511321" cy="35651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1832" y="2405601"/>
            <a:ext cx="3511322" cy="356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03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 -y </a:t>
            </a:r>
            <a:r>
              <a:rPr lang="en-US" u="sng" dirty="0" smtClean="0"/>
              <a:t>&lt;</a:t>
            </a:r>
            <a:r>
              <a:rPr lang="en-US" dirty="0" smtClean="0"/>
              <a:t> -x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</a:t>
            </a:r>
            <a:r>
              <a:rPr lang="en-US" dirty="0" smtClean="0"/>
              <a:t> 4 </a:t>
            </a:r>
            <a:endParaRPr lang="en-US" dirty="0"/>
          </a:p>
        </p:txBody>
      </p:sp>
      <p:pic>
        <p:nvPicPr>
          <p:cNvPr id="4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904" y="1690688"/>
            <a:ext cx="4460192" cy="4460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4911" y="2461846"/>
            <a:ext cx="2355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Intercept Form</a:t>
            </a:r>
            <a:endParaRPr lang="en-US" sz="28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9231701" y="1825625"/>
            <a:ext cx="1960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Vertex Form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343108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u="sng" dirty="0" smtClean="0"/>
              <a:t>Graphing a System of Quadratic Inequalities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6647"/>
            <a:ext cx="10515600" cy="246502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*Just like graphing systems of </a:t>
            </a:r>
            <a:r>
              <a:rPr lang="en-US" u="sng" dirty="0" smtClean="0"/>
              <a:t>linear</a:t>
            </a:r>
            <a:r>
              <a:rPr lang="en-US" dirty="0" smtClean="0"/>
              <a:t> inequalities, we are looking for the overlapping area</a:t>
            </a:r>
          </a:p>
          <a:p>
            <a:pPr marL="0" indent="0">
              <a:buNone/>
            </a:pPr>
            <a:r>
              <a:rPr lang="en-US" u="sng" dirty="0" smtClean="0"/>
              <a:t>Ex</a:t>
            </a:r>
          </a:p>
          <a:p>
            <a:pPr marL="0" indent="0">
              <a:buNone/>
            </a:pPr>
            <a:r>
              <a:rPr lang="en-US" dirty="0" smtClean="0"/>
              <a:t>y </a:t>
            </a:r>
            <a:r>
              <a:rPr lang="en-US" u="sng" dirty="0" smtClean="0"/>
              <a:t>&gt;</a:t>
            </a:r>
            <a:r>
              <a:rPr lang="en-US" dirty="0" smtClean="0"/>
              <a:t> x</a:t>
            </a:r>
            <a:r>
              <a:rPr lang="en-US" baseline="30000" dirty="0" smtClean="0"/>
              <a:t>2</a:t>
            </a:r>
            <a:r>
              <a:rPr lang="en-US" dirty="0" smtClean="0"/>
              <a:t> – 4</a:t>
            </a:r>
          </a:p>
          <a:p>
            <a:pPr marL="0" indent="0">
              <a:buNone/>
            </a:pPr>
            <a:r>
              <a:rPr lang="en-US" dirty="0" smtClean="0"/>
              <a:t>y &lt; -x</a:t>
            </a:r>
            <a:r>
              <a:rPr lang="en-US" baseline="30000" dirty="0" smtClean="0"/>
              <a:t>2</a:t>
            </a:r>
            <a:r>
              <a:rPr lang="en-US" dirty="0" smtClean="0"/>
              <a:t> – x + 2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2591998"/>
            <a:ext cx="235538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Intercept Form</a:t>
            </a:r>
          </a:p>
          <a:p>
            <a:r>
              <a:rPr lang="en-US" sz="2800" dirty="0" smtClean="0"/>
              <a:t>y </a:t>
            </a:r>
            <a:r>
              <a:rPr lang="en-US" sz="2800" u="sng" dirty="0" smtClean="0"/>
              <a:t>&gt;</a:t>
            </a:r>
            <a:r>
              <a:rPr lang="en-US" sz="2800" dirty="0" smtClean="0"/>
              <a:t>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4</a:t>
            </a:r>
          </a:p>
          <a:p>
            <a:endParaRPr lang="en-US" sz="2800" dirty="0"/>
          </a:p>
          <a:p>
            <a:r>
              <a:rPr lang="en-US" sz="2800" dirty="0" smtClean="0"/>
              <a:t>y &lt; -x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x + 2 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758375" y="3295382"/>
            <a:ext cx="8159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74302" y="3022885"/>
            <a:ext cx="2488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 </a:t>
            </a:r>
            <a:r>
              <a:rPr lang="en-US" sz="2800" u="sng" dirty="0" smtClean="0"/>
              <a:t>&gt;</a:t>
            </a:r>
            <a:r>
              <a:rPr lang="en-US" sz="2800" dirty="0" smtClean="0"/>
              <a:t> (x – 2)(x + 2)</a:t>
            </a:r>
            <a:endParaRPr lang="en-US" sz="28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322255" y="4148822"/>
            <a:ext cx="49002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12280" y="3739200"/>
            <a:ext cx="25987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 &lt; -1(x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x – 2)</a:t>
            </a:r>
          </a:p>
          <a:p>
            <a:r>
              <a:rPr lang="en-US" sz="2800" dirty="0" smtClean="0"/>
              <a:t>y &lt; -(x + 2)(x – 1)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730301" y="5170461"/>
            <a:ext cx="6332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y </a:t>
            </a:r>
            <a:r>
              <a:rPr lang="en-US" sz="2800" b="1" u="sng" dirty="0" smtClean="0"/>
              <a:t>&gt;</a:t>
            </a:r>
            <a:r>
              <a:rPr lang="en-US" sz="2800" b="1" dirty="0" smtClean="0"/>
              <a:t> (x – 2)(x + 2)		y &lt; -(x + 2)(x – 1)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1448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u="sng" dirty="0" smtClean="0"/>
              <a:t>Ex 1 Continued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119" y="1163320"/>
            <a:ext cx="10515600" cy="10547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 </a:t>
            </a:r>
            <a:r>
              <a:rPr lang="en-US" u="sng" dirty="0" smtClean="0"/>
              <a:t>&gt;</a:t>
            </a:r>
            <a:r>
              <a:rPr lang="en-US" dirty="0" smtClean="0"/>
              <a:t> x</a:t>
            </a:r>
            <a:r>
              <a:rPr lang="en-US" baseline="30000" dirty="0" smtClean="0"/>
              <a:t>2</a:t>
            </a:r>
            <a:r>
              <a:rPr lang="en-US" dirty="0" smtClean="0"/>
              <a:t> – 4</a:t>
            </a:r>
          </a:p>
          <a:p>
            <a:pPr marL="0" indent="0">
              <a:buNone/>
            </a:pPr>
            <a:r>
              <a:rPr lang="en-US" dirty="0" smtClean="0"/>
              <a:t>y &lt; -x</a:t>
            </a:r>
            <a:r>
              <a:rPr lang="en-US" baseline="30000" dirty="0" smtClean="0"/>
              <a:t>2</a:t>
            </a:r>
            <a:r>
              <a:rPr lang="en-US" dirty="0" smtClean="0"/>
              <a:t> – x + 2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50456" y="1028383"/>
            <a:ext cx="8178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Intercept Form:    y </a:t>
            </a:r>
            <a:r>
              <a:rPr lang="en-US" sz="2800" b="1" u="sng" dirty="0" smtClean="0"/>
              <a:t>&gt;</a:t>
            </a:r>
            <a:r>
              <a:rPr lang="en-US" sz="2800" b="1" dirty="0" smtClean="0"/>
              <a:t> (x – 2)(x + 2) 	y &lt; -(x + 2)(x – 1)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0119" y="2477135"/>
            <a:ext cx="210185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Vertex Form:</a:t>
            </a:r>
          </a:p>
          <a:p>
            <a:r>
              <a:rPr lang="en-US" sz="2800" dirty="0" smtClean="0"/>
              <a:t>y </a:t>
            </a:r>
            <a:r>
              <a:rPr lang="en-US" sz="2800" u="sng" dirty="0" smtClean="0"/>
              <a:t>&gt;</a:t>
            </a:r>
            <a:r>
              <a:rPr lang="en-US" sz="2800" dirty="0" smtClean="0"/>
              <a:t>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4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y &lt; -x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x + 2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34529" y="3181717"/>
            <a:ext cx="8159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974873" y="4885055"/>
            <a:ext cx="427983" cy="35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0456" y="2920107"/>
            <a:ext cx="330731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 + C </a:t>
            </a:r>
            <a:r>
              <a:rPr lang="en-US" sz="2800" u="sng" dirty="0" smtClean="0"/>
              <a:t>&gt;</a:t>
            </a:r>
            <a:r>
              <a:rPr lang="en-US" sz="2800" dirty="0" smtClean="0"/>
              <a:t>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+ 0x + C – 4</a:t>
            </a:r>
          </a:p>
          <a:p>
            <a:r>
              <a:rPr lang="en-US" sz="2800" dirty="0"/>
              <a:t>y</a:t>
            </a:r>
            <a:r>
              <a:rPr lang="en-US" sz="2800" dirty="0" smtClean="0"/>
              <a:t> + 0 </a:t>
            </a:r>
            <a:r>
              <a:rPr lang="en-US" sz="2800" u="sng" dirty="0" smtClean="0"/>
              <a:t>&gt;</a:t>
            </a:r>
            <a:r>
              <a:rPr lang="en-US" sz="2800" dirty="0" smtClean="0"/>
              <a:t>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+ 0x + 0 – 4 </a:t>
            </a:r>
          </a:p>
          <a:p>
            <a:r>
              <a:rPr lang="en-US" sz="2800" dirty="0" smtClean="0"/>
              <a:t>y </a:t>
            </a:r>
            <a:r>
              <a:rPr lang="en-US" sz="2800" u="sng" dirty="0" smtClean="0"/>
              <a:t>&gt;</a:t>
            </a:r>
            <a:r>
              <a:rPr lang="en-US" sz="2800" dirty="0" smtClean="0"/>
              <a:t> (x – 0)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4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3802" y="2920107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 = 0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04345" y="4623445"/>
                <a:ext cx="3387466" cy="21708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y + C &lt; -x</a:t>
                </a:r>
                <a:r>
                  <a:rPr lang="en-US" sz="2800" baseline="30000" dirty="0" smtClean="0"/>
                  <a:t>2</a:t>
                </a:r>
                <a:r>
                  <a:rPr lang="en-US" sz="2800" dirty="0" smtClean="0"/>
                  <a:t> – x + C + 2</a:t>
                </a:r>
              </a:p>
              <a:p>
                <a:r>
                  <a:rPr lang="en-US" sz="2800" dirty="0" smtClean="0"/>
                  <a:t>y + C &lt; -(x</a:t>
                </a:r>
                <a:r>
                  <a:rPr lang="en-US" sz="2800" baseline="30000" dirty="0" smtClean="0"/>
                  <a:t>2</a:t>
                </a:r>
                <a:r>
                  <a:rPr lang="en-US" sz="2800" dirty="0" smtClean="0"/>
                  <a:t> + x + C) + 2</a:t>
                </a:r>
              </a:p>
              <a:p>
                <a:r>
                  <a:rPr lang="en-US" sz="2800" dirty="0" smtClean="0"/>
                  <a:t>C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y –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 smtClean="0"/>
                  <a:t> &lt; -(x</a:t>
                </a:r>
                <a:r>
                  <a:rPr lang="en-US" sz="2800" baseline="30000" dirty="0" smtClean="0"/>
                  <a:t>2</a:t>
                </a:r>
                <a:r>
                  <a:rPr lang="en-US" sz="2800" dirty="0" smtClean="0"/>
                  <a:t> + 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 smtClean="0"/>
                  <a:t>) + 2</a:t>
                </a:r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4345" y="4623445"/>
                <a:ext cx="3387466" cy="2170851"/>
              </a:xfrm>
              <a:prstGeom prst="rect">
                <a:avLst/>
              </a:prstGeom>
              <a:blipFill rotWithShape="1">
                <a:blip r:embed="rId2"/>
                <a:stretch>
                  <a:fillRect l="-3597" t="-2521" r="-2878" b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V="1">
            <a:off x="6791811" y="5154791"/>
            <a:ext cx="1063716" cy="116288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855527" y="4625944"/>
                <a:ext cx="2811988" cy="13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y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 smtClean="0"/>
                  <a:t> &lt; -(x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)</a:t>
                </a:r>
                <a:r>
                  <a:rPr lang="en-US" sz="2800" baseline="30000" dirty="0" smtClean="0"/>
                  <a:t>2</a:t>
                </a:r>
                <a:r>
                  <a:rPr lang="en-US" sz="2800" dirty="0" smtClean="0"/>
                  <a:t> + 2</a:t>
                </a:r>
              </a:p>
              <a:p>
                <a:r>
                  <a:rPr lang="en-US" sz="2800" dirty="0" smtClean="0"/>
                  <a:t>y &lt; -(x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)</a:t>
                </a:r>
                <a:r>
                  <a:rPr lang="en-US" sz="2800" baseline="30000" dirty="0" smtClean="0"/>
                  <a:t>2</a:t>
                </a:r>
                <a:r>
                  <a:rPr lang="en-US" sz="28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5527" y="4625944"/>
                <a:ext cx="2811988" cy="1348126"/>
              </a:xfrm>
              <a:prstGeom prst="rect">
                <a:avLst/>
              </a:prstGeom>
              <a:blipFill rotWithShape="1">
                <a:blip r:embed="rId3"/>
                <a:stretch>
                  <a:fillRect l="-4555" r="-3471" b="-27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7755565" y="3081092"/>
            <a:ext cx="2427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Vertex @ (0,-4)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855527" y="5891646"/>
                <a:ext cx="2539926" cy="7126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Vertex @ (-</a:t>
                </a:r>
                <a:r>
                  <a:rPr lang="en-US" sz="28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b="1" dirty="0" smtClean="0"/>
                  <a:t>)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5527" y="5891646"/>
                <a:ext cx="2539926" cy="712631"/>
              </a:xfrm>
              <a:prstGeom prst="rect">
                <a:avLst/>
              </a:prstGeom>
              <a:blipFill rotWithShape="1">
                <a:blip r:embed="rId4"/>
                <a:stretch>
                  <a:fillRect l="-5048" r="-4087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561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1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228946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 </a:t>
            </a:r>
            <a:r>
              <a:rPr lang="en-US" u="sng" dirty="0" smtClean="0"/>
              <a:t>&gt;</a:t>
            </a:r>
            <a:r>
              <a:rPr lang="en-US" dirty="0" smtClean="0"/>
              <a:t> x</a:t>
            </a:r>
            <a:r>
              <a:rPr lang="en-US" baseline="30000" dirty="0" smtClean="0"/>
              <a:t>2</a:t>
            </a:r>
            <a:r>
              <a:rPr lang="en-US" dirty="0" smtClean="0"/>
              <a:t> – 4 :  </a:t>
            </a:r>
          </a:p>
          <a:p>
            <a:pPr marL="0" indent="0">
              <a:buNone/>
            </a:pPr>
            <a:r>
              <a:rPr lang="en-US" dirty="0" smtClean="0"/>
              <a:t>y &lt; -x</a:t>
            </a:r>
            <a:r>
              <a:rPr lang="en-US" baseline="30000" dirty="0" smtClean="0"/>
              <a:t>2</a:t>
            </a:r>
            <a:r>
              <a:rPr lang="en-US" dirty="0" smtClean="0"/>
              <a:t> – x + 2: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62646" y="1776845"/>
                <a:ext cx="31296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Intercepts @ x =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sz="2800" b="1" dirty="0" smtClean="0"/>
                  <a:t>2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646" y="1776845"/>
                <a:ext cx="3129639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4094" t="-10465" r="-272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9859" y="1776845"/>
            <a:ext cx="2427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Vertex @ (0,-4)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19845" y="2303107"/>
            <a:ext cx="3330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Intercepts @ x = -2, 1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977223" y="2208401"/>
                <a:ext cx="2730619" cy="7126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Vertex @ (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</a:rPr>
                      <m:t>)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223" y="2208401"/>
                <a:ext cx="2730619" cy="712631"/>
              </a:xfrm>
              <a:prstGeom prst="rect">
                <a:avLst/>
              </a:prstGeom>
              <a:blipFill rotWithShape="1">
                <a:blip r:embed="rId3"/>
                <a:stretch>
                  <a:fillRect l="-4698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65" y="3004159"/>
            <a:ext cx="3510960" cy="350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53" y="3004159"/>
            <a:ext cx="3498272" cy="3435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34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 </a:t>
            </a:r>
            <a:r>
              <a:rPr lang="en-US" u="sng" dirty="0" smtClean="0"/>
              <a:t>&gt;</a:t>
            </a:r>
            <a:r>
              <a:rPr lang="en-US" dirty="0" smtClean="0"/>
              <a:t> x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 </a:t>
            </a:r>
            <a:r>
              <a:rPr lang="en-US" u="sng" dirty="0" smtClean="0"/>
              <a:t>&lt;</a:t>
            </a:r>
            <a:r>
              <a:rPr lang="en-US" dirty="0" smtClean="0"/>
              <a:t> 4x – x</a:t>
            </a:r>
            <a:r>
              <a:rPr lang="en-US" baseline="30000" dirty="0" smtClean="0"/>
              <a:t>2</a:t>
            </a:r>
            <a:endParaRPr lang="en-US" dirty="0"/>
          </a:p>
        </p:txBody>
      </p:sp>
      <p:pic>
        <p:nvPicPr>
          <p:cNvPr id="4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549" y="1142999"/>
            <a:ext cx="4664980" cy="466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79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693</Words>
  <Application>Microsoft Office PowerPoint</Application>
  <PresentationFormat>Custom</PresentationFormat>
  <Paragraphs>113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Opening Questions</vt:lpstr>
      <vt:lpstr>5.7:  Graphing and Solving Quadratic Inequalities</vt:lpstr>
      <vt:lpstr>Graphing Quadratic Inequalities</vt:lpstr>
      <vt:lpstr>Graphing by Hand</vt:lpstr>
      <vt:lpstr>Now Try</vt:lpstr>
      <vt:lpstr>Graphing a System of Quadratic Inequalities</vt:lpstr>
      <vt:lpstr>Ex 1 Continued</vt:lpstr>
      <vt:lpstr>Ex 1 Continued</vt:lpstr>
      <vt:lpstr>Now Try</vt:lpstr>
      <vt:lpstr>Graphing Quadratic Inequalities Using Your Graphing Calculator</vt:lpstr>
      <vt:lpstr>Finding the Vertex</vt:lpstr>
      <vt:lpstr>Finding X-Intercepts</vt:lpstr>
      <vt:lpstr>Now Try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Questions</dc:title>
  <dc:creator>Adam Child</dc:creator>
  <cp:lastModifiedBy>student</cp:lastModifiedBy>
  <cp:revision>18</cp:revision>
  <dcterms:created xsi:type="dcterms:W3CDTF">2016-01-04T13:51:00Z</dcterms:created>
  <dcterms:modified xsi:type="dcterms:W3CDTF">2016-01-05T04:03:25Z</dcterms:modified>
</cp:coreProperties>
</file>