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D9AA8-D6E1-494B-BDE7-48524A7B8D13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B310-E9E6-4733-B4C1-E61116E58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08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D9AA8-D6E1-494B-BDE7-48524A7B8D13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B310-E9E6-4733-B4C1-E61116E58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2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D9AA8-D6E1-494B-BDE7-48524A7B8D13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B310-E9E6-4733-B4C1-E61116E58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68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D9AA8-D6E1-494B-BDE7-48524A7B8D13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B310-E9E6-4733-B4C1-E61116E58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681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D9AA8-D6E1-494B-BDE7-48524A7B8D13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B310-E9E6-4733-B4C1-E61116E58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25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D9AA8-D6E1-494B-BDE7-48524A7B8D13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B310-E9E6-4733-B4C1-E61116E58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26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D9AA8-D6E1-494B-BDE7-48524A7B8D13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B310-E9E6-4733-B4C1-E61116E58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906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D9AA8-D6E1-494B-BDE7-48524A7B8D13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B310-E9E6-4733-B4C1-E61116E58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87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D9AA8-D6E1-494B-BDE7-48524A7B8D13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B310-E9E6-4733-B4C1-E61116E58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55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D9AA8-D6E1-494B-BDE7-48524A7B8D13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B310-E9E6-4733-B4C1-E61116E58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15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D9AA8-D6E1-494B-BDE7-48524A7B8D13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B310-E9E6-4733-B4C1-E61116E58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73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D9AA8-D6E1-494B-BDE7-48524A7B8D13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9B310-E9E6-4733-B4C1-E61116E58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9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u="sng" dirty="0" smtClean="0"/>
              <a:t>Opening Questions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For each equation, compute b</a:t>
            </a:r>
            <a:r>
              <a:rPr lang="en-US" sz="2000" b="1" baseline="30000" dirty="0" smtClean="0"/>
              <a:t>2</a:t>
            </a:r>
            <a:r>
              <a:rPr lang="en-US" sz="2000" b="1" dirty="0" smtClean="0"/>
              <a:t> – 4ac.  Then use the graph to determine the number of solutions.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x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+ 3x – 1 = 0			2)  x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– 4x – 4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				</a:t>
            </a:r>
          </a:p>
          <a:p>
            <a:pPr marL="0" indent="0">
              <a:buNone/>
            </a:pPr>
            <a:endParaRPr lang="en-US" sz="2000" dirty="0"/>
          </a:p>
          <a:p>
            <a:pPr marL="457200" indent="-457200">
              <a:buAutoNum type="arabicParenR" startAt="3"/>
            </a:pPr>
            <a:endParaRPr lang="en-US" sz="2000" dirty="0" smtClean="0"/>
          </a:p>
          <a:p>
            <a:pPr marL="457200" indent="-457200">
              <a:buAutoNum type="arabicParenR" startAt="3"/>
            </a:pPr>
            <a:r>
              <a:rPr lang="en-US" sz="2000" dirty="0" smtClean="0"/>
              <a:t>2x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– 5x + 1 = 0			4)  -x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– 6x – 9 = 0</a:t>
            </a:r>
          </a:p>
          <a:p>
            <a:pPr marL="457200" indent="-457200">
              <a:buAutoNum type="arabicParenR" startAt="3"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5)  -3x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+ 20x – 34 = 0			6)  2x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+ 9x + 12 = 0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551" y="1579304"/>
            <a:ext cx="1590676" cy="14165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1579304"/>
            <a:ext cx="1733550" cy="15325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3352628"/>
            <a:ext cx="1743076" cy="153950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1600" y="3352628"/>
            <a:ext cx="1717626" cy="1539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2351" y="5206786"/>
            <a:ext cx="1743076" cy="155082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81600" y="5206786"/>
            <a:ext cx="1803842" cy="1593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05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Now Try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 the discriminant to state how many solutions the quadratic will have</a:t>
            </a:r>
          </a:p>
          <a:p>
            <a:pPr marL="514350" indent="-514350">
              <a:buAutoNum type="arabicParenR"/>
            </a:pPr>
            <a:r>
              <a:rPr lang="en-US" dirty="0" smtClean="0"/>
              <a:t>9x</a:t>
            </a:r>
            <a:r>
              <a:rPr lang="en-US" baseline="30000" dirty="0" smtClean="0"/>
              <a:t>2</a:t>
            </a:r>
            <a:r>
              <a:rPr lang="en-US" dirty="0" smtClean="0"/>
              <a:t> + 6x + 1 = 0		2) </a:t>
            </a:r>
            <a:r>
              <a:rPr lang="en-US" dirty="0"/>
              <a:t>9x</a:t>
            </a:r>
            <a:r>
              <a:rPr lang="en-US" baseline="30000" dirty="0"/>
              <a:t>2</a:t>
            </a:r>
            <a:r>
              <a:rPr lang="en-US" dirty="0"/>
              <a:t> + 6x + </a:t>
            </a:r>
            <a:r>
              <a:rPr lang="en-US" dirty="0" smtClean="0"/>
              <a:t>-4 = 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3) </a:t>
            </a:r>
            <a:r>
              <a:rPr lang="en-US" dirty="0"/>
              <a:t>9x</a:t>
            </a:r>
            <a:r>
              <a:rPr lang="en-US" baseline="30000" dirty="0"/>
              <a:t>2</a:t>
            </a:r>
            <a:r>
              <a:rPr lang="en-US" dirty="0"/>
              <a:t> + 6x + </a:t>
            </a:r>
            <a:r>
              <a:rPr lang="en-US" dirty="0" smtClean="0"/>
              <a:t>5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37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5.6:  The Quadratic Formula and the Discriminant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b="1" dirty="0" smtClean="0"/>
              <a:t>Objective:  Solve quadratic 			 equations using the 			 quadratic formula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0123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Quadratic Formula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*Given ax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+ </a:t>
                </a:r>
                <a:r>
                  <a:rPr lang="en-US" dirty="0" err="1" smtClean="0"/>
                  <a:t>bx</a:t>
                </a:r>
                <a:r>
                  <a:rPr lang="en-US" dirty="0" smtClean="0"/>
                  <a:t> + c = 0, you can find the value of x using the equation</a:t>
                </a:r>
              </a:p>
              <a:p>
                <a:pPr marL="0" indent="0" algn="ctr">
                  <a:buNone/>
                </a:pPr>
                <a:endParaRPr lang="en-US" i="1" dirty="0" smtClean="0"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±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−4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r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788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u="sng" dirty="0" smtClean="0"/>
              <a:t>Ex 1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14400"/>
                <a:ext cx="8229600" cy="5638800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sz="2400" dirty="0" smtClean="0"/>
                  <a:t>x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 + 9x + 14 = 0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*We know this can factor into (x+7)(x+2) = 0, so x = -2, -7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±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−4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sz="2400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−9 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  <a:ea typeface="Cambria Math"/>
                                    </a:rPr>
                                    <m:t>(9)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 −4(1)(14)</m:t>
                              </m:r>
                            </m:e>
                          </m:rad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2(1)</m:t>
                          </m:r>
                        </m:den>
                      </m:f>
                    </m:oMath>
                  </m:oMathPara>
                </a14:m>
                <a:endParaRPr lang="en-US" sz="2000" dirty="0" smtClean="0"/>
              </a:p>
              <a:p>
                <a:pPr marL="0" indent="0">
                  <a:buNone/>
                </a:pPr>
                <a:endParaRPr lang="en-US" sz="2000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−9 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81−56</m:t>
                              </m:r>
                            </m:e>
                          </m:rad>
                        </m:num>
                        <m:den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0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−9 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25</m:t>
                              </m:r>
                            </m:e>
                          </m:rad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−9 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−9+5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−9−5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b="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𝒂𝒏𝒅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US" sz="2400" b="1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14400"/>
                <a:ext cx="8229600" cy="5638800"/>
              </a:xfrm>
              <a:blipFill rotWithShape="0">
                <a:blip r:embed="rId2"/>
                <a:stretch>
                  <a:fillRect l="-963" t="-7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0456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Ex 2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2x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+ x = 5</a:t>
                </a:r>
              </a:p>
              <a:p>
                <a:pPr marL="0" indent="0">
                  <a:buNone/>
                </a:pPr>
                <a:r>
                  <a:rPr lang="en-US" dirty="0" smtClean="0"/>
                  <a:t>2x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+ x – 5 = 0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(1)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−4(2)(−5)</m:t>
                              </m:r>
                            </m:e>
                          </m:rad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2(2)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1+40</m:t>
                              </m:r>
                            </m:e>
                          </m:rad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40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𝟒𝟏</m:t>
                              </m:r>
                            </m:e>
                          </m:rad>
                        </m:num>
                        <m:den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𝒂𝒏𝒅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𝟒𝟏</m:t>
                              </m:r>
                            </m:e>
                          </m:rad>
                        </m:num>
                        <m:den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8483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Now Try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2800" dirty="0" smtClean="0"/>
              <a:t>2x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x = 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– 2x + 4		2) 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– x = 5x – 9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3) –x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+ 2x = 2			4)  -2x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= -2x + 3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0080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u="sng" dirty="0" smtClean="0"/>
              <a:t>Using the Discriminant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14400"/>
                <a:ext cx="8229600" cy="4525963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*You have just done four problems with three different outcomes</a:t>
                </a:r>
              </a:p>
              <a:p>
                <a:pPr lvl="1"/>
                <a:r>
                  <a:rPr lang="en-US" dirty="0" smtClean="0"/>
                  <a:t>Two real solutions</a:t>
                </a:r>
              </a:p>
              <a:p>
                <a:pPr lvl="1"/>
                <a:r>
                  <a:rPr lang="en-US" dirty="0" smtClean="0"/>
                  <a:t>One real solution</a:t>
                </a:r>
              </a:p>
              <a:p>
                <a:pPr lvl="1"/>
                <a:r>
                  <a:rPr lang="en-US" dirty="0" smtClean="0"/>
                  <a:t>Two imaginary solutions</a:t>
                </a:r>
              </a:p>
              <a:p>
                <a:pPr marL="0" indent="0">
                  <a:buNone/>
                </a:pPr>
                <a:r>
                  <a:rPr lang="en-US" dirty="0" smtClean="0"/>
                  <a:t>*You can find out what type of solutions a quadratic will have by using the discriminant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14400"/>
                <a:ext cx="8229600" cy="4525963"/>
              </a:xfrm>
              <a:blipFill rotWithShape="0">
                <a:blip r:embed="rId2"/>
                <a:stretch>
                  <a:fillRect l="-1852" t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4343400" y="4191000"/>
            <a:ext cx="16764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019800" y="4495800"/>
            <a:ext cx="6858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76134" y="4203412"/>
            <a:ext cx="2253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discriminant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63623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dirty="0" smtClean="0"/>
              <a:t>If b</a:t>
            </a:r>
            <a:r>
              <a:rPr lang="en-US" baseline="30000" dirty="0" smtClean="0"/>
              <a:t>2</a:t>
            </a:r>
            <a:r>
              <a:rPr lang="en-US" dirty="0" smtClean="0"/>
              <a:t> – 4ac &gt; 0, the equation has two real solutions</a:t>
            </a:r>
          </a:p>
          <a:p>
            <a:r>
              <a:rPr lang="en-US" dirty="0" smtClean="0"/>
              <a:t>If </a:t>
            </a:r>
            <a:r>
              <a:rPr lang="en-US" dirty="0"/>
              <a:t>b</a:t>
            </a:r>
            <a:r>
              <a:rPr lang="en-US" baseline="30000" dirty="0"/>
              <a:t>2</a:t>
            </a:r>
            <a:r>
              <a:rPr lang="en-US" dirty="0"/>
              <a:t> – </a:t>
            </a:r>
            <a:r>
              <a:rPr lang="en-US" dirty="0" smtClean="0"/>
              <a:t>4ac = 0, the equation has one real solution</a:t>
            </a:r>
          </a:p>
          <a:p>
            <a:r>
              <a:rPr lang="en-US" dirty="0" smtClean="0"/>
              <a:t>If </a:t>
            </a:r>
            <a:r>
              <a:rPr lang="en-US" dirty="0"/>
              <a:t>b</a:t>
            </a:r>
            <a:r>
              <a:rPr lang="en-US" baseline="30000" dirty="0"/>
              <a:t>2</a:t>
            </a:r>
            <a:r>
              <a:rPr lang="en-US" dirty="0"/>
              <a:t> – </a:t>
            </a:r>
            <a:r>
              <a:rPr lang="en-US" dirty="0" smtClean="0"/>
              <a:t>4ac &lt; 0, the equation has two imaginary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57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Ex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667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6x + 10 = 0</a:t>
            </a:r>
          </a:p>
          <a:p>
            <a:pPr marL="0" indent="0" algn="ctr">
              <a:buNone/>
            </a:pPr>
            <a:r>
              <a:rPr lang="en-US" dirty="0"/>
              <a:t>b</a:t>
            </a:r>
            <a:r>
              <a:rPr lang="en-US" baseline="30000" dirty="0"/>
              <a:t>2</a:t>
            </a:r>
            <a:r>
              <a:rPr lang="en-US" dirty="0"/>
              <a:t> – </a:t>
            </a:r>
            <a:r>
              <a:rPr lang="en-US" dirty="0" smtClean="0"/>
              <a:t>4ac</a:t>
            </a:r>
          </a:p>
          <a:p>
            <a:pPr marL="0" indent="0" algn="ctr">
              <a:buNone/>
            </a:pPr>
            <a:r>
              <a:rPr lang="en-US" dirty="0" smtClean="0"/>
              <a:t>(-6)</a:t>
            </a:r>
            <a:r>
              <a:rPr lang="en-US" baseline="30000" dirty="0" smtClean="0"/>
              <a:t>2</a:t>
            </a:r>
            <a:r>
              <a:rPr lang="en-US" dirty="0" smtClean="0"/>
              <a:t> – 4(1)(10)</a:t>
            </a:r>
          </a:p>
          <a:p>
            <a:pPr marL="0" indent="0" algn="ctr">
              <a:buNone/>
            </a:pPr>
            <a:r>
              <a:rPr lang="en-US" dirty="0" smtClean="0"/>
              <a:t>36 – 40</a:t>
            </a:r>
          </a:p>
          <a:p>
            <a:pPr marL="0" indent="0" algn="ctr">
              <a:buNone/>
            </a:pPr>
            <a:r>
              <a:rPr lang="en-US" dirty="0" smtClean="0"/>
              <a:t>-4</a:t>
            </a:r>
          </a:p>
          <a:p>
            <a:pPr marL="0" indent="0" algn="ctr">
              <a:buNone/>
            </a:pPr>
            <a:r>
              <a:rPr lang="en-US" dirty="0" smtClean="0"/>
              <a:t>*Two Imaginary Solutions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38500" y="1613941"/>
            <a:ext cx="2667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6x + 9 = 0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b</a:t>
            </a:r>
            <a:r>
              <a:rPr lang="en-US" baseline="30000" dirty="0" smtClean="0"/>
              <a:t>2</a:t>
            </a:r>
            <a:r>
              <a:rPr lang="en-US" dirty="0" smtClean="0"/>
              <a:t> – 4ac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(-6)</a:t>
            </a:r>
            <a:r>
              <a:rPr lang="en-US" baseline="30000" dirty="0" smtClean="0"/>
              <a:t>2</a:t>
            </a:r>
            <a:r>
              <a:rPr lang="en-US" dirty="0" smtClean="0"/>
              <a:t> – 4(1)(9)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36 – 36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0</a:t>
            </a: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*One Real Solution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19800" y="1613941"/>
            <a:ext cx="2667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6x + 8 = 0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b</a:t>
            </a:r>
            <a:r>
              <a:rPr lang="en-US" baseline="30000" dirty="0" smtClean="0"/>
              <a:t>2</a:t>
            </a:r>
            <a:r>
              <a:rPr lang="en-US" dirty="0" smtClean="0"/>
              <a:t> – 4ac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(-6)</a:t>
            </a:r>
            <a:r>
              <a:rPr lang="en-US" baseline="30000" dirty="0" smtClean="0"/>
              <a:t>2</a:t>
            </a:r>
            <a:r>
              <a:rPr lang="en-US" dirty="0" smtClean="0"/>
              <a:t> – 4(1)(8)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36 – 32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4</a:t>
            </a: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*Two Real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25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298</Words>
  <Application>Microsoft Office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 Math</vt:lpstr>
      <vt:lpstr>Office Theme</vt:lpstr>
      <vt:lpstr>Opening Questions</vt:lpstr>
      <vt:lpstr>5.6:  The Quadratic Formula and the Discriminant</vt:lpstr>
      <vt:lpstr>Quadratic Formula</vt:lpstr>
      <vt:lpstr>Ex 1</vt:lpstr>
      <vt:lpstr>Ex 2</vt:lpstr>
      <vt:lpstr>Now Try</vt:lpstr>
      <vt:lpstr>Using the Discriminant</vt:lpstr>
      <vt:lpstr>PowerPoint Presentation</vt:lpstr>
      <vt:lpstr>Ex</vt:lpstr>
      <vt:lpstr>Now Try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Questions</dc:title>
  <dc:creator>student</dc:creator>
  <cp:lastModifiedBy>Adam Child</cp:lastModifiedBy>
  <cp:revision>7</cp:revision>
  <cp:lastPrinted>2015-12-16T13:13:57Z</cp:lastPrinted>
  <dcterms:created xsi:type="dcterms:W3CDTF">2015-12-16T04:44:51Z</dcterms:created>
  <dcterms:modified xsi:type="dcterms:W3CDTF">2015-12-16T14:43:38Z</dcterms:modified>
</cp:coreProperties>
</file>