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84502-3DA7-4BB6-81FF-97772A30549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C54F1-2A9F-49ED-A800-BF5B86939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5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C54F1-2A9F-49ED-A800-BF5B869393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09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6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0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6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8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9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6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8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7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4109-5702-46C0-BE7B-AB1900C0980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2C7C-587C-4BDB-9C4C-54B3C22B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1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Opening Questions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Solve the equations</a:t>
            </a:r>
          </a:p>
          <a:p>
            <a:pPr marL="514350" indent="-514350">
              <a:buAutoNum type="arabicParenR"/>
            </a:pPr>
            <a:r>
              <a:rPr lang="en-US" dirty="0" smtClean="0"/>
              <a:t>(x – 2)</a:t>
            </a:r>
            <a:r>
              <a:rPr lang="en-US" baseline="30000" dirty="0" smtClean="0"/>
              <a:t>2</a:t>
            </a:r>
            <a:r>
              <a:rPr lang="en-US" dirty="0" smtClean="0"/>
              <a:t> = 16			2)  3(x + 5)</a:t>
            </a:r>
            <a:r>
              <a:rPr lang="en-US" baseline="30000" dirty="0" smtClean="0"/>
              <a:t>2</a:t>
            </a:r>
            <a:r>
              <a:rPr lang="en-US" dirty="0" smtClean="0"/>
              <a:t> = 24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3)  11(x – 7)</a:t>
            </a:r>
            <a:r>
              <a:rPr lang="en-US" baseline="30000" dirty="0" smtClean="0"/>
              <a:t>2</a:t>
            </a:r>
            <a:r>
              <a:rPr lang="en-US" dirty="0" smtClean="0"/>
              <a:t> – 3 =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Solving a Quadratic Equation if the Coefficient Isn’t 1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7150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3x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6x + 12 = 0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*Divide both sides by the leading coefficient</a:t>
                </a:r>
              </a:p>
              <a:p>
                <a:pPr marL="0" indent="0">
                  <a:buNone/>
                </a:pPr>
                <a:r>
                  <a:rPr lang="en-US" sz="2400" dirty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2x + 4 = 0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*Now complete the square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C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1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715000" cy="4525963"/>
              </a:xfrm>
              <a:blipFill rotWithShape="0">
                <a:blip r:embed="rId2"/>
                <a:stretch>
                  <a:fillRect l="-2665" t="-1752" r="-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133600" y="4267200"/>
            <a:ext cx="762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4036367"/>
                <a:ext cx="2481770" cy="2429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2x + C = -4 + C</a:t>
                </a:r>
              </a:p>
              <a:p>
                <a:r>
                  <a:rPr lang="en-US" sz="2400" dirty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2x + 1 = -4 + 1</a:t>
                </a:r>
              </a:p>
              <a:p>
                <a:r>
                  <a:rPr lang="en-US" sz="2400" dirty="0" smtClean="0"/>
                  <a:t>(x – 1)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-3</a:t>
                </a:r>
              </a:p>
              <a:p>
                <a:r>
                  <a:rPr lang="en-US" sz="2400" dirty="0" smtClean="0"/>
                  <a:t>x – 1 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x – 1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r>
                  <a:rPr lang="en-US" sz="2400" b="1" dirty="0" smtClean="0"/>
                  <a:t>x = 1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6367"/>
                <a:ext cx="2481770" cy="2429896"/>
              </a:xfrm>
              <a:prstGeom prst="rect">
                <a:avLst/>
              </a:prstGeom>
              <a:blipFill rotWithShape="0">
                <a:blip r:embed="rId3"/>
                <a:stretch>
                  <a:fillRect l="-3686" t="-2005" r="-1720" b="-4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662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25563"/>
                <a:ext cx="3200400" cy="2362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3x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12x + 16 = 0</a:t>
                </a:r>
              </a:p>
              <a:p>
                <a:pPr marL="0" indent="0">
                  <a:buNone/>
                </a:pPr>
                <a:r>
                  <a:rPr lang="en-US" sz="2400" dirty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4x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= 0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C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4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5563"/>
                <a:ext cx="3200400" cy="2362200"/>
              </a:xfrm>
              <a:blipFill rotWithShape="0">
                <a:blip r:embed="rId2"/>
                <a:stretch>
                  <a:fillRect l="-2857" t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2133600" y="2697162"/>
            <a:ext cx="762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70551" y="2392362"/>
                <a:ext cx="2653290" cy="3581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4x + C = -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+ C</a:t>
                </a:r>
              </a:p>
              <a:p>
                <a:r>
                  <a:rPr lang="en-US" sz="2400" dirty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4x + 4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+ 4</a:t>
                </a:r>
              </a:p>
              <a:p>
                <a:r>
                  <a:rPr lang="en-US" sz="2400" dirty="0" smtClean="0"/>
                  <a:t>(x – 2)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x</a:t>
                </a:r>
                <a:r>
                  <a:rPr lang="en-US" sz="2400" dirty="0" smtClean="0"/>
                  <a:t> – 2 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x</a:t>
                </a:r>
                <a:r>
                  <a:rPr lang="en-US" sz="2400" dirty="0" smtClean="0"/>
                  <a:t> – 2 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x</a:t>
                </a:r>
                <a:r>
                  <a:rPr lang="en-US" sz="2400" dirty="0" smtClean="0"/>
                  <a:t> – 2 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551" y="2392362"/>
                <a:ext cx="2653290" cy="3581109"/>
              </a:xfrm>
              <a:prstGeom prst="rect">
                <a:avLst/>
              </a:prstGeom>
              <a:blipFill rotWithShape="0">
                <a:blip r:embed="rId3"/>
                <a:stretch>
                  <a:fillRect l="-3440" r="-1606" b="-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69502" y="5246541"/>
                <a:ext cx="634404" cy="726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502" y="5246541"/>
                <a:ext cx="634404" cy="7269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91200" y="5246541"/>
                <a:ext cx="1830694" cy="1275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x</a:t>
                </a:r>
                <a:r>
                  <a:rPr lang="en-US" sz="2400" dirty="0" smtClean="0"/>
                  <a:t> – 2 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sz="2400" b="1" dirty="0"/>
                  <a:t>x</a:t>
                </a:r>
                <a:r>
                  <a:rPr lang="en-US" sz="2400" b="1" dirty="0" smtClean="0"/>
                  <a:t> = 2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246541"/>
                <a:ext cx="1830694" cy="1275798"/>
              </a:xfrm>
              <a:prstGeom prst="rect">
                <a:avLst/>
              </a:prstGeom>
              <a:blipFill rotWithShape="0">
                <a:blip r:embed="rId5"/>
                <a:stretch>
                  <a:fillRect l="-5000" b="-4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5203906" y="5610006"/>
            <a:ext cx="58729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76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+ 24x – 8 = 0		2)  3x</a:t>
            </a:r>
            <a:r>
              <a:rPr lang="en-US" baseline="30000" dirty="0" smtClean="0"/>
              <a:t>2</a:t>
            </a:r>
            <a:r>
              <a:rPr lang="en-US" dirty="0" smtClean="0"/>
              <a:t> + 12x – 9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3)  3x</a:t>
            </a:r>
            <a:r>
              <a:rPr lang="en-US" baseline="30000" dirty="0" smtClean="0"/>
              <a:t>2</a:t>
            </a:r>
            <a:r>
              <a:rPr lang="en-US" dirty="0" smtClean="0"/>
              <a:t> + 4x + 2 = x</a:t>
            </a:r>
            <a:r>
              <a:rPr lang="en-US" baseline="30000" dirty="0" smtClean="0"/>
              <a:t>2</a:t>
            </a:r>
            <a:r>
              <a:rPr lang="en-US" dirty="0" smtClean="0"/>
              <a:t> + 6x</a:t>
            </a:r>
          </a:p>
        </p:txBody>
      </p:sp>
    </p:spTree>
    <p:extLst>
      <p:ext uri="{BB962C8B-B14F-4D97-AF65-F5344CB8AC3E}">
        <p14:creationId xmlns:p14="http://schemas.microsoft.com/office/powerpoint/2010/main" val="3985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Writing Quadratic Functions in Vertex Form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71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*Remember, vertex form is </a:t>
            </a:r>
            <a:r>
              <a:rPr lang="en-US" sz="2400" b="1" dirty="0" smtClean="0"/>
              <a:t>y = (x – h)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+ k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724400" y="19812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7600" y="2362200"/>
            <a:ext cx="22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perfect square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812979"/>
            <a:ext cx="89611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</a:t>
            </a:r>
          </a:p>
          <a:p>
            <a:r>
              <a:rPr lang="en-US" sz="2400" dirty="0" smtClean="0"/>
              <a:t>Write the quadratic equation y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8x + 11 vertex form.  What is the </a:t>
            </a:r>
          </a:p>
          <a:p>
            <a:r>
              <a:rPr lang="en-US" sz="2400" dirty="0" smtClean="0"/>
              <a:t>vertex of the equation?</a:t>
            </a:r>
          </a:p>
          <a:p>
            <a:r>
              <a:rPr lang="en-US" sz="2400" dirty="0" smtClean="0"/>
              <a:t>*Keep the 11 on the right hand side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y + C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8x + C + 11</a:t>
            </a:r>
          </a:p>
          <a:p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4724400"/>
            <a:ext cx="1295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525487" y="4740303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53631" y="5121303"/>
            <a:ext cx="2798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Complete the square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921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1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874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y + C = x</a:t>
            </a:r>
            <a:r>
              <a:rPr lang="en-US" sz="2400" baseline="30000" dirty="0"/>
              <a:t>2</a:t>
            </a:r>
            <a:r>
              <a:rPr lang="en-US" sz="2400" dirty="0"/>
              <a:t> – 8x + C + 11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1981200"/>
            <a:ext cx="1295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068287" y="1997103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6431" y="2378103"/>
            <a:ext cx="2798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Complete the square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2890545"/>
                <a:ext cx="2658100" cy="61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(-4)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16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90545"/>
                <a:ext cx="2658100" cy="614655"/>
              </a:xfrm>
              <a:prstGeom prst="rect">
                <a:avLst/>
              </a:prstGeom>
              <a:blipFill rotWithShape="1">
                <a:blip r:embed="rId2"/>
                <a:stretch>
                  <a:fillRect l="-3440" r="-2523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2895600" y="3173605"/>
            <a:ext cx="762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3800" y="2942772"/>
            <a:ext cx="3241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+ 16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8x + 16 + 11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068287" y="3404437"/>
            <a:ext cx="5764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*Don’t add C to 11, factor the perfect square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3866102"/>
            <a:ext cx="2691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+ 16 = (x – 4)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68287" y="4327767"/>
            <a:ext cx="1637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*Solve for y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4807021"/>
            <a:ext cx="2175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 = (x – 4)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– 5 </a:t>
            </a:r>
          </a:p>
          <a:p>
            <a:r>
              <a:rPr lang="en-US" sz="2400" dirty="0" smtClean="0"/>
              <a:t>Vertex @ (-h, k)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69775" y="5410200"/>
            <a:ext cx="762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10200" y="5179367"/>
            <a:ext cx="93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(4, -5)</a:t>
            </a:r>
            <a:endParaRPr lang="en-US" sz="24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855965" y="3363686"/>
            <a:ext cx="14859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5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Write the quadratic equation y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+ 3x + 3 in vertex form.  What is the vertex of the equation?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799" y="2438400"/>
            <a:ext cx="2791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+ 3x + 3</a:t>
            </a:r>
          </a:p>
          <a:p>
            <a:r>
              <a:rPr lang="en-US" sz="2400" dirty="0" smtClean="0"/>
              <a:t>y + C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+ 3x + C + 3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67716" y="3225854"/>
            <a:ext cx="1295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0" y="3426472"/>
                <a:ext cx="1481496" cy="61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426472"/>
                <a:ext cx="1481496" cy="614655"/>
              </a:xfrm>
              <a:prstGeom prst="rect">
                <a:avLst/>
              </a:prstGeom>
              <a:blipFill rotWithShape="1">
                <a:blip r:embed="rId3"/>
                <a:stretch>
                  <a:fillRect l="-6173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2243496" y="3733799"/>
            <a:ext cx="762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62657" y="3426471"/>
                <a:ext cx="2723823" cy="61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y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= 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+ 3x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+ 3</a:t>
                </a:r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657" y="3426471"/>
                <a:ext cx="2723823" cy="614655"/>
              </a:xfrm>
              <a:prstGeom prst="rect">
                <a:avLst/>
              </a:prstGeom>
              <a:blipFill rotWithShape="1">
                <a:blip r:embed="rId4"/>
                <a:stretch>
                  <a:fillRect l="-3356" r="-2461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3967843" y="4041127"/>
            <a:ext cx="1295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398703" y="4191000"/>
                <a:ext cx="2433680" cy="2407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y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= (x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+ 3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y </a:t>
                </a:r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 = (x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b="1" dirty="0" smtClean="0"/>
                  <a:t>y = </a:t>
                </a:r>
                <a:r>
                  <a:rPr lang="en-US" sz="2400" b="1" dirty="0"/>
                  <a:t>(x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/>
                  <a:t>)</a:t>
                </a:r>
                <a:r>
                  <a:rPr lang="en-US" sz="2400" b="1" baseline="30000" dirty="0"/>
                  <a:t>2</a:t>
                </a:r>
                <a:r>
                  <a:rPr lang="en-US" sz="24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703" y="4191000"/>
                <a:ext cx="2433680" cy="2407390"/>
              </a:xfrm>
              <a:prstGeom prst="rect">
                <a:avLst/>
              </a:prstGeom>
              <a:blipFill rotWithShape="0">
                <a:blip r:embed="rId5"/>
                <a:stretch>
                  <a:fillRect l="-4010" b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257800" y="6304261"/>
            <a:ext cx="762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019800" y="5974308"/>
                <a:ext cx="2200924" cy="624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Vertex @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 smtClean="0"/>
                  <a:t>)</a:t>
                </a:r>
                <a:endParaRPr lang="en-US" sz="24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974308"/>
                <a:ext cx="2200924" cy="624082"/>
              </a:xfrm>
              <a:prstGeom prst="rect">
                <a:avLst/>
              </a:prstGeom>
              <a:blipFill rotWithShape="0">
                <a:blip r:embed="rId6"/>
                <a:stretch>
                  <a:fillRect l="-4432" r="-3324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06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3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y = -2x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4x – 7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y + C = -2x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4x + C – 7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*Divide so you don’t have a leading coefficient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y + C = -2(x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+ 2x + C) – 7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C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1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y – 2 = -2(x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+ 2x + 1) – 7</a:t>
                </a:r>
              </a:p>
              <a:p>
                <a:pPr marL="0" indent="0">
                  <a:buNone/>
                </a:pPr>
                <a:r>
                  <a:rPr lang="en-US" sz="2400" dirty="0"/>
                  <a:t>y</a:t>
                </a:r>
                <a:r>
                  <a:rPr lang="en-US" sz="2400" dirty="0" smtClean="0"/>
                  <a:t> – 2 = -2(x + 1)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7 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y = -2(x + 1)</a:t>
                </a:r>
                <a:r>
                  <a:rPr lang="en-US" sz="2400" b="1" baseline="30000" dirty="0" smtClean="0"/>
                  <a:t>2</a:t>
                </a:r>
                <a:r>
                  <a:rPr lang="en-US" sz="2400" b="1" dirty="0" smtClean="0"/>
                  <a:t> – 5  </a:t>
                </a:r>
                <a:endParaRPr lang="en-US" sz="24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579114" y="3032184"/>
            <a:ext cx="5561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*Dividing a constant by an number is still a </a:t>
            </a:r>
          </a:p>
          <a:p>
            <a:r>
              <a:rPr lang="en-US" sz="2400" dirty="0" smtClean="0"/>
              <a:t>  constant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79114" y="4191000"/>
            <a:ext cx="688086" cy="152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4157272"/>
            <a:ext cx="46912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add 1 to the right side, but keep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 mind you are multiplying the C by</a:t>
            </a:r>
          </a:p>
          <a:p>
            <a:r>
              <a:rPr lang="en-US" sz="2400" dirty="0" smtClean="0"/>
              <a:t>-2, so you must add -2 to the left </a:t>
            </a:r>
          </a:p>
          <a:p>
            <a:r>
              <a:rPr lang="en-US" sz="2400" dirty="0" smtClean="0"/>
              <a:t>side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438400"/>
            <a:ext cx="1371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2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4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y = -3x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+ 6x – 8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y + C = -3x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+ 6x + C – 8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y + C = -3(x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2x + C) – 8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C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(-1)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1 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447800" y="2438400"/>
            <a:ext cx="152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895600" y="3276600"/>
            <a:ext cx="762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87580" y="3045767"/>
            <a:ext cx="32111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– 3 = -3(x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2x + 1) – 8</a:t>
            </a:r>
          </a:p>
          <a:p>
            <a:r>
              <a:rPr lang="en-US" sz="2400" dirty="0" smtClean="0"/>
              <a:t>y – 3 = -3(x</a:t>
            </a:r>
            <a:r>
              <a:rPr lang="en-US" sz="2400" dirty="0"/>
              <a:t> </a:t>
            </a:r>
            <a:r>
              <a:rPr lang="en-US" sz="2400" dirty="0" smtClean="0"/>
              <a:t>– 1)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8 </a:t>
            </a:r>
          </a:p>
          <a:p>
            <a:r>
              <a:rPr lang="en-US" sz="2400" b="1" dirty="0" smtClean="0"/>
              <a:t>y = -3(x – 1)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– 5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843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y = x</a:t>
            </a:r>
            <a:r>
              <a:rPr lang="en-US" baseline="30000" dirty="0" smtClean="0"/>
              <a:t>2</a:t>
            </a:r>
            <a:r>
              <a:rPr lang="en-US" dirty="0" smtClean="0"/>
              <a:t> + 8x + 2		2)  y = x</a:t>
            </a:r>
            <a:r>
              <a:rPr lang="en-US" baseline="30000" dirty="0" smtClean="0"/>
              <a:t>2</a:t>
            </a:r>
            <a:r>
              <a:rPr lang="en-US" dirty="0" smtClean="0"/>
              <a:t> – 4x + 10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  y = x</a:t>
            </a:r>
            <a:r>
              <a:rPr lang="en-US" baseline="30000" dirty="0" smtClean="0"/>
              <a:t>2</a:t>
            </a:r>
            <a:r>
              <a:rPr lang="en-US" dirty="0" smtClean="0"/>
              <a:t> – 2x – 5		4)  y = -x</a:t>
            </a:r>
            <a:r>
              <a:rPr lang="en-US" baseline="30000" dirty="0" smtClean="0"/>
              <a:t>2</a:t>
            </a:r>
            <a:r>
              <a:rPr lang="en-US" dirty="0" smtClean="0"/>
              <a:t> + 4x –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5.5:  Completing the Square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Objective:  Solve quadratic equations 	          by completing the square</a:t>
            </a:r>
          </a:p>
          <a:p>
            <a:pPr algn="l"/>
            <a:r>
              <a:rPr lang="en-US" b="1" dirty="0"/>
              <a:t>	 </a:t>
            </a:r>
            <a:r>
              <a:rPr lang="en-US" b="1" dirty="0" smtClean="0"/>
              <a:t>         Use completing the square 	          to write quadratic functions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83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Completing the Square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*Completing the square is a process that allows you to write an expression of the form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</a:t>
                </a:r>
                <a:r>
                  <a:rPr lang="en-US" dirty="0" err="1" smtClean="0"/>
                  <a:t>bx</a:t>
                </a:r>
                <a:r>
                  <a:rPr lang="en-US" dirty="0" smtClean="0"/>
                  <a:t> as a perfect square of a trinomial.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4400" u="sng" dirty="0" smtClean="0"/>
                  <a:t>Formula for Completing the Square</a:t>
                </a:r>
              </a:p>
              <a:p>
                <a:pPr marL="0" indent="0" algn="ctr">
                  <a:buNone/>
                </a:pPr>
                <a:r>
                  <a:rPr lang="en-US" dirty="0"/>
                  <a:t>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</a:t>
                </a:r>
                <a:r>
                  <a:rPr lang="en-US" dirty="0" err="1" smtClean="0"/>
                  <a:t>bx</a:t>
                </a:r>
                <a:r>
                  <a:rPr lang="en-US" dirty="0" smtClean="0"/>
                  <a:t>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(x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3" t="-1752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83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value of c that makes x</a:t>
            </a:r>
            <a:r>
              <a:rPr lang="en-US" baseline="30000" dirty="0" smtClean="0"/>
              <a:t>2</a:t>
            </a:r>
            <a:r>
              <a:rPr lang="en-US" dirty="0" smtClean="0"/>
              <a:t> – 7x + c a perfect square trinomial.  Then write the expression as the square of a binomial.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14400" y="3184092"/>
                <a:ext cx="2340513" cy="799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+ </a:t>
                </a:r>
                <a:r>
                  <a:rPr lang="en-US" sz="3200" dirty="0" err="1" smtClean="0"/>
                  <a:t>bx</a:t>
                </a:r>
                <a:r>
                  <a:rPr lang="en-US" sz="3200" dirty="0" smtClean="0"/>
                  <a:t>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)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84092"/>
                <a:ext cx="2340513" cy="799001"/>
              </a:xfrm>
              <a:prstGeom prst="rect">
                <a:avLst/>
              </a:prstGeom>
              <a:blipFill rotWithShape="1">
                <a:blip r:embed="rId2"/>
                <a:stretch>
                  <a:fillRect l="-6510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2667000" y="40386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88105" y="4272643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67000" y="4172038"/>
                <a:ext cx="2194832" cy="1525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, so c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−7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)</a:t>
                </a:r>
                <a:r>
                  <a:rPr lang="en-US" sz="3200" baseline="30000" dirty="0" smtClean="0"/>
                  <a:t>2</a:t>
                </a:r>
              </a:p>
              <a:p>
                <a:r>
                  <a:rPr lang="en-US" sz="3200" baseline="30000" dirty="0"/>
                  <a:t> </a:t>
                </a:r>
                <a:r>
                  <a:rPr lang="en-US" sz="3200" baseline="30000" dirty="0" smtClean="0"/>
                  <a:t>              </a:t>
                </a:r>
                <a:r>
                  <a:rPr lang="en-US" sz="3200" dirty="0" smtClean="0"/>
                  <a:t>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49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 smtClean="0"/>
                  <a:t>)</a:t>
                </a:r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172038"/>
                <a:ext cx="2194832" cy="1525995"/>
              </a:xfrm>
              <a:prstGeom prst="rect">
                <a:avLst/>
              </a:prstGeom>
              <a:blipFill rotWithShape="1">
                <a:blip r:embed="rId3"/>
                <a:stretch>
                  <a:fillRect l="-7222" r="-2222" b="-2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53809" y="5698033"/>
                <a:ext cx="6468822" cy="788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– 7x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49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 smtClean="0"/>
                  <a:t>, we can factor into (x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 )</a:t>
                </a:r>
                <a:r>
                  <a:rPr lang="en-US" sz="3200" baseline="30000" dirty="0" smtClean="0"/>
                  <a:t>2</a:t>
                </a:r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09" y="5698033"/>
                <a:ext cx="6468822" cy="788742"/>
              </a:xfrm>
              <a:prstGeom prst="rect">
                <a:avLst/>
              </a:prstGeom>
              <a:blipFill rotWithShape="1">
                <a:blip r:embed="rId4"/>
                <a:stretch>
                  <a:fillRect l="-2356" r="-848" b="-13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26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1981200" cy="2362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3x + c</a:t>
                </a:r>
              </a:p>
              <a:p>
                <a:pPr marL="0" indent="0">
                  <a:buNone/>
                </a:pPr>
                <a:r>
                  <a:rPr lang="en-US" dirty="0" smtClean="0"/>
                  <a:t>c = (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</a:p>
              <a:p>
                <a:pPr marL="0" indent="0">
                  <a:buNone/>
                </a:pPr>
                <a:r>
                  <a:rPr lang="en-US" baseline="30000" dirty="0"/>
                  <a:t> </a:t>
                </a:r>
                <a:r>
                  <a:rPr lang="en-US" baseline="30000" dirty="0" smtClean="0"/>
                  <a:t>  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1981200" cy="2362200"/>
              </a:xfrm>
              <a:blipFill rotWithShape="1">
                <a:blip r:embed="rId2"/>
                <a:stretch>
                  <a:fillRect l="-7692" t="-3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371600" y="3505200"/>
            <a:ext cx="1066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4600" y="3110829"/>
                <a:ext cx="1843774" cy="788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– 3x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110829"/>
                <a:ext cx="1843774" cy="788742"/>
              </a:xfrm>
              <a:prstGeom prst="rect">
                <a:avLst/>
              </a:prstGeom>
              <a:blipFill rotWithShape="1">
                <a:blip r:embed="rId3"/>
                <a:stretch>
                  <a:fillRect l="-8609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8374" y="3110829"/>
                <a:ext cx="1614545" cy="788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= (x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)</a:t>
                </a:r>
                <a:r>
                  <a:rPr lang="en-US" sz="3200" baseline="30000" dirty="0" smtClean="0"/>
                  <a:t>2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374" y="3110829"/>
                <a:ext cx="1614545" cy="788742"/>
              </a:xfrm>
              <a:prstGeom prst="rect">
                <a:avLst/>
              </a:prstGeom>
              <a:blipFill rotWithShape="1">
                <a:blip r:embed="rId4"/>
                <a:stretch>
                  <a:fillRect l="-9811" r="-3019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77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Now Try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+ 6x + C			2)  x</a:t>
            </a:r>
            <a:r>
              <a:rPr lang="en-US" baseline="30000" dirty="0" smtClean="0"/>
              <a:t>2</a:t>
            </a:r>
            <a:r>
              <a:rPr lang="en-US" dirty="0" smtClean="0"/>
              <a:t> – 12x + 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3)  x</a:t>
            </a:r>
            <a:r>
              <a:rPr lang="en-US" baseline="30000" dirty="0" smtClean="0"/>
              <a:t>2</a:t>
            </a:r>
            <a:r>
              <a:rPr lang="en-US" dirty="0" smtClean="0"/>
              <a:t> + 2x + C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/>
              <a:t>Solving a Quadratic Equation if the Coefficient of x</a:t>
            </a:r>
            <a:r>
              <a:rPr lang="en-US" sz="3600" u="sng" baseline="30000" dirty="0" smtClean="0"/>
              <a:t>2</a:t>
            </a:r>
            <a:r>
              <a:rPr lang="en-US" sz="3600" u="sng" dirty="0" smtClean="0"/>
              <a:t> is 1</a:t>
            </a:r>
            <a:endParaRPr lang="en-US" sz="36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u="sng" dirty="0" smtClean="0"/>
                  <a:t>Ex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+ 10x – 3 = 0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*Want x’s on one side, constants on the other</a:t>
                </a:r>
              </a:p>
              <a:p>
                <a:pPr marL="0" indent="0">
                  <a:buNone/>
                </a:pPr>
                <a:r>
                  <a:rPr lang="en-US" sz="2400" dirty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+ 10x = 3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*Now complete the square by finding C like in the previous problems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C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  <a:blipFill rotWithShape="0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0403" y="3712505"/>
                <a:ext cx="1219200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403" y="3712505"/>
                <a:ext cx="1219200" cy="614655"/>
              </a:xfrm>
              <a:prstGeom prst="rect">
                <a:avLst/>
              </a:prstGeom>
              <a:blipFill rotWithShape="0">
                <a:blip r:embed="rId3"/>
                <a:stretch>
                  <a:fillRect l="-7500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271081" y="3810000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(5)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87974" y="3810000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295930"/>
            <a:ext cx="8604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*Add C into your equation.  Remember if we add something to one </a:t>
            </a:r>
          </a:p>
          <a:p>
            <a:r>
              <a:rPr lang="en-US" sz="2400" dirty="0" smtClean="0"/>
              <a:t>side, we have to do it to the other side as well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71186" y="5147627"/>
            <a:ext cx="2810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+ 10x + 25 = 3 + 25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8646" y="5634228"/>
            <a:ext cx="4622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*Factor the left hand side and solve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095893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(x + 5)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28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 flipV="1">
            <a:off x="2115026" y="6326725"/>
            <a:ext cx="35482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13580" y="6061075"/>
                <a:ext cx="1827873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x + 5 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580" y="6061075"/>
                <a:ext cx="1827873" cy="496483"/>
              </a:xfrm>
              <a:prstGeom prst="rect">
                <a:avLst/>
              </a:prstGeom>
              <a:blipFill rotWithShape="0">
                <a:blip r:embed="rId4"/>
                <a:stretch>
                  <a:fillRect l="-5333" t="-243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4241453" y="6308470"/>
            <a:ext cx="35482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40007" y="6042820"/>
                <a:ext cx="1699632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x = -5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0007" y="6042820"/>
                <a:ext cx="1699632" cy="496483"/>
              </a:xfrm>
              <a:prstGeom prst="rect">
                <a:avLst/>
              </a:prstGeom>
              <a:blipFill rotWithShape="0">
                <a:blip r:embed="rId5"/>
                <a:stretch>
                  <a:fillRect l="-5735" t="-243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6254358" y="6308470"/>
            <a:ext cx="35482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52912" y="6042820"/>
                <a:ext cx="1736501" cy="496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x = -5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912" y="6042820"/>
                <a:ext cx="1736501" cy="496226"/>
              </a:xfrm>
              <a:prstGeom prst="rect">
                <a:avLst/>
              </a:prstGeom>
              <a:blipFill rotWithShape="0">
                <a:blip r:embed="rId6"/>
                <a:stretch>
                  <a:fillRect l="-5614" t="-243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87450" y="5147627"/>
            <a:ext cx="251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+ 10x + C = 3 + C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846607" y="5372457"/>
            <a:ext cx="35482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3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25908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+ 6x – 8 = 0</a:t>
                </a:r>
              </a:p>
              <a:p>
                <a:pPr marL="0" indent="0">
                  <a:buNone/>
                </a:pPr>
                <a:r>
                  <a:rPr lang="en-US" dirty="0" smtClean="0"/>
                  <a:t>C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9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2590800" cy="4525963"/>
              </a:xfrm>
              <a:blipFill rotWithShape="0">
                <a:blip r:embed="rId2"/>
                <a:stretch>
                  <a:fillRect l="-5882" t="-1752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438400" y="2590800"/>
            <a:ext cx="762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52800" y="2298412"/>
                <a:ext cx="3113353" cy="26711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+ 6x + C = 8 + C</a:t>
                </a:r>
              </a:p>
              <a:p>
                <a:r>
                  <a:rPr lang="en-US" sz="3200" dirty="0"/>
                  <a:t>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+ 6x + 9 = 8 + 9</a:t>
                </a:r>
              </a:p>
              <a:p>
                <a:r>
                  <a:rPr lang="en-US" sz="3200" dirty="0" smtClean="0"/>
                  <a:t>(x + 3)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= 17</a:t>
                </a:r>
              </a:p>
              <a:p>
                <a:r>
                  <a:rPr lang="en-US" sz="3200" dirty="0" smtClean="0"/>
                  <a:t>x + 3 =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e>
                    </m:rad>
                  </m:oMath>
                </a14:m>
                <a:endParaRPr lang="en-US" sz="3200" dirty="0" smtClean="0"/>
              </a:p>
              <a:p>
                <a:r>
                  <a:rPr lang="en-US" sz="3200" b="1" dirty="0" smtClean="0"/>
                  <a:t>x = -3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𝟏𝟕</m:t>
                        </m:r>
                      </m:e>
                    </m:rad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298412"/>
                <a:ext cx="3113353" cy="2671116"/>
              </a:xfrm>
              <a:prstGeom prst="rect">
                <a:avLst/>
              </a:prstGeom>
              <a:blipFill rotWithShape="0">
                <a:blip r:embed="rId3"/>
                <a:stretch>
                  <a:fillRect l="-4892" t="-2968" r="-3523" b="-5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73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x = 1			2)  x</a:t>
            </a:r>
            <a:r>
              <a:rPr lang="en-US" baseline="30000" dirty="0" smtClean="0"/>
              <a:t>2</a:t>
            </a:r>
            <a:r>
              <a:rPr lang="en-US" dirty="0" smtClean="0"/>
              <a:t> + 6x + 5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3)  x</a:t>
            </a:r>
            <a:r>
              <a:rPr lang="en-US" baseline="30000" dirty="0" smtClean="0"/>
              <a:t>2</a:t>
            </a:r>
            <a:r>
              <a:rPr lang="en-US" dirty="0" smtClean="0"/>
              <a:t> = 4x - 13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810</Words>
  <Application>Microsoft Office PowerPoint</Application>
  <PresentationFormat>On-screen Show (4:3)</PresentationFormat>
  <Paragraphs>162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Office Theme</vt:lpstr>
      <vt:lpstr>Opening Questions</vt:lpstr>
      <vt:lpstr>5.5:  Completing the Square</vt:lpstr>
      <vt:lpstr>Completing the Square</vt:lpstr>
      <vt:lpstr>Ex</vt:lpstr>
      <vt:lpstr>Ex 2</vt:lpstr>
      <vt:lpstr>Now Try</vt:lpstr>
      <vt:lpstr>Solving a Quadratic Equation if the Coefficient of x2 is 1</vt:lpstr>
      <vt:lpstr>Ex 2</vt:lpstr>
      <vt:lpstr>Now Try</vt:lpstr>
      <vt:lpstr>Solving a Quadratic Equation if the Coefficient Isn’t 1</vt:lpstr>
      <vt:lpstr>Ex 2</vt:lpstr>
      <vt:lpstr>Now Try</vt:lpstr>
      <vt:lpstr>Writing Quadratic Functions in Vertex Form</vt:lpstr>
      <vt:lpstr>Ex 1 Continued</vt:lpstr>
      <vt:lpstr>Ex 2</vt:lpstr>
      <vt:lpstr>Ex 3</vt:lpstr>
      <vt:lpstr>Ex 4</vt:lpstr>
      <vt:lpstr>Now 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student</dc:creator>
  <cp:lastModifiedBy>Adam Child</cp:lastModifiedBy>
  <cp:revision>21</cp:revision>
  <dcterms:created xsi:type="dcterms:W3CDTF">2015-12-11T05:04:01Z</dcterms:created>
  <dcterms:modified xsi:type="dcterms:W3CDTF">2015-12-15T16:51:05Z</dcterms:modified>
</cp:coreProperties>
</file>