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2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2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3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5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5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6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3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44B3-FA97-49DF-9973-444D3E6F271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3E5E-6802-4A0D-A46A-51E26361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Opening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Solve the equation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2(x – 3)</a:t>
            </a:r>
            <a:r>
              <a:rPr lang="en-US" baseline="30000" dirty="0" smtClean="0"/>
              <a:t>2</a:t>
            </a:r>
            <a:r>
              <a:rPr lang="en-US" dirty="0" smtClean="0"/>
              <a:t> = 8			2)  4(x + 1)</a:t>
            </a:r>
            <a:r>
              <a:rPr lang="en-US" baseline="30000" dirty="0" smtClean="0"/>
              <a:t>2</a:t>
            </a:r>
            <a:r>
              <a:rPr lang="en-US" dirty="0" smtClean="0"/>
              <a:t> = 100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 5(x – 7)</a:t>
            </a:r>
            <a:r>
              <a:rPr lang="en-US" baseline="30000" dirty="0" smtClean="0"/>
              <a:t>2</a:t>
            </a:r>
            <a:r>
              <a:rPr lang="en-US" dirty="0" smtClean="0"/>
              <a:t> = 135		4)  x</a:t>
            </a:r>
            <a:r>
              <a:rPr lang="en-US" baseline="30000" dirty="0" smtClean="0"/>
              <a:t>2</a:t>
            </a:r>
            <a:r>
              <a:rPr lang="en-US" dirty="0" smtClean="0"/>
              <a:t> + 26 = 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49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400" dirty="0" smtClean="0"/>
              <a:t>3</a:t>
            </a:r>
            <a:r>
              <a:rPr lang="en-US" sz="2400" i="1" dirty="0" smtClean="0"/>
              <a:t>i</a:t>
            </a:r>
            <a:r>
              <a:rPr lang="en-US" sz="2400" dirty="0" smtClean="0"/>
              <a:t>(9 –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		2)  (-1 + 4</a:t>
            </a:r>
            <a:r>
              <a:rPr lang="en-US" sz="2400" i="1" dirty="0" smtClean="0"/>
              <a:t>i</a:t>
            </a:r>
            <a:r>
              <a:rPr lang="en-US" sz="2400" dirty="0" smtClean="0"/>
              <a:t>)(3 – 6</a:t>
            </a:r>
            <a:r>
              <a:rPr lang="en-US" sz="2400" i="1" dirty="0" smtClean="0"/>
              <a:t>i</a:t>
            </a:r>
            <a:r>
              <a:rPr lang="en-US" sz="2400" dirty="0" smtClean="0"/>
              <a:t>)		3)  -2</a:t>
            </a:r>
            <a:r>
              <a:rPr lang="en-US" sz="2400" i="1" dirty="0" smtClean="0"/>
              <a:t>i</a:t>
            </a:r>
            <a:r>
              <a:rPr lang="en-US" sz="2400" dirty="0" smtClean="0"/>
              <a:t>(5 +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arenR" startAt="4"/>
            </a:pPr>
            <a:r>
              <a:rPr lang="en-US" sz="2400" dirty="0" smtClean="0"/>
              <a:t>(2 + 3</a:t>
            </a:r>
            <a:r>
              <a:rPr lang="en-US" sz="2400" i="1" dirty="0" smtClean="0"/>
              <a:t>i</a:t>
            </a:r>
            <a:r>
              <a:rPr lang="en-US" sz="2400" dirty="0" smtClean="0"/>
              <a:t>)(2 – 3</a:t>
            </a:r>
            <a:r>
              <a:rPr lang="en-US" sz="2400" i="1" dirty="0" smtClean="0"/>
              <a:t>i</a:t>
            </a:r>
            <a:r>
              <a:rPr lang="en-US" sz="2400" dirty="0" smtClean="0"/>
              <a:t>)	5)  (4 –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)(-2 + 6</a:t>
            </a:r>
            <a:r>
              <a:rPr lang="en-US" sz="2400" i="1" dirty="0" smtClean="0"/>
              <a:t>i</a:t>
            </a:r>
            <a:r>
              <a:rPr lang="en-US" sz="2400" dirty="0" smtClean="0"/>
              <a:t>)		6)  (5 + 3</a:t>
            </a:r>
            <a:r>
              <a:rPr lang="en-US" sz="2400" i="1" dirty="0" smtClean="0"/>
              <a:t>i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7)  (8 +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)(2 +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343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Dividing Complex Numbers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*When dividing by complex numbers, you have to multiply by the </a:t>
            </a:r>
            <a:r>
              <a:rPr lang="en-US" u="sng" dirty="0" smtClean="0"/>
              <a:t>conjugate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2673" y="2691729"/>
                <a:ext cx="1429109" cy="1772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 smtClean="0"/>
                  <a:t>Ex</a:t>
                </a:r>
              </a:p>
              <a:p>
                <a:endParaRPr lang="en-US" sz="280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5+3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1 −2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3" y="2691729"/>
                <a:ext cx="1429109" cy="1772345"/>
              </a:xfrm>
              <a:prstGeom prst="rect">
                <a:avLst/>
              </a:prstGeom>
              <a:blipFill rotWithShape="1">
                <a:blip r:embed="rId2"/>
                <a:stretch>
                  <a:fillRect l="-8974" t="-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70259" y="3555107"/>
                <a:ext cx="1384353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59" y="3555107"/>
                <a:ext cx="1384353" cy="9089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2665413" y="4799017"/>
            <a:ext cx="0" cy="609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6350" y="5478426"/>
            <a:ext cx="1612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conjugate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55620" y="3507145"/>
                <a:ext cx="3091807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5+10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1 −4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620" y="3507145"/>
                <a:ext cx="3091807" cy="9569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395384" y="37550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379551" y="48422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769401" y="4563572"/>
                <a:ext cx="2340577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5+13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1 −4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401" y="4563572"/>
                <a:ext cx="2340577" cy="9569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379550" y="59619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769400" y="5740036"/>
                <a:ext cx="2119746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5+13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−6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1+4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400" y="5740036"/>
                <a:ext cx="2119746" cy="910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893104" y="595862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257306" y="5716856"/>
                <a:ext cx="1738809" cy="903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𝟏𝟑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𝒊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306" y="5716856"/>
                <a:ext cx="1738809" cy="90358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418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87" y="-115598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3887" y="1209965"/>
                <a:ext cx="1295400" cy="12954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7 −4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887" y="1209965"/>
                <a:ext cx="1295400" cy="1295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09285" y="1224806"/>
                <a:ext cx="14185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2−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2−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285" y="1224806"/>
                <a:ext cx="1418593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461887" y="1193322"/>
                <a:ext cx="3508140" cy="1080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14−7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4 −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887" y="1193322"/>
                <a:ext cx="3508140" cy="10804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004687" y="1514764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687" y="1514764"/>
                <a:ext cx="58381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448993" y="2426211"/>
                <a:ext cx="2876750" cy="1080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14−15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4 −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993" y="2426211"/>
                <a:ext cx="2876750" cy="10804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991793" y="2747653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793" y="2747653"/>
                <a:ext cx="58381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461887" y="3506700"/>
                <a:ext cx="2535694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14−15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4+1 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887" y="3506700"/>
                <a:ext cx="2535694" cy="10275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004687" y="3828142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687" y="3828142"/>
                <a:ext cx="583813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575606" y="4737659"/>
                <a:ext cx="1819536" cy="1035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10−15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5 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606" y="4737659"/>
                <a:ext cx="1819536" cy="103573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118406" y="5059101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406" y="5059101"/>
                <a:ext cx="583813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819137" y="4737658"/>
                <a:ext cx="1819537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137" y="4737658"/>
                <a:ext cx="1819537" cy="102752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361937" y="5059100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937" y="5059100"/>
                <a:ext cx="583813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561477" y="5867400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 2 – 3</a:t>
            </a:r>
            <a:r>
              <a:rPr lang="en-US" sz="3200" b="1" i="1" dirty="0" smtClean="0"/>
              <a:t>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27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dirty="0" smtClean="0"/>
                  <a:t>		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2+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dirty="0" smtClean="0"/>
                  <a:t>		      3)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2−3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dirty="0" smtClean="0"/>
                  <a:t>		    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3+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−2+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dirty="0" smtClean="0"/>
                  <a:t>  	</a:t>
                </a:r>
                <a:r>
                  <a:rPr lang="en-US" smtClean="0"/>
                  <a:t>	      6</a:t>
                </a:r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36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5.4:  Complex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Objective:  Solve quadratic equations with complex solutions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581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Vocab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/>
                  <a:t>Imaginary Unit</a:t>
                </a:r>
                <a:r>
                  <a:rPr lang="en-US" dirty="0" smtClean="0"/>
                  <a:t> – </a:t>
                </a:r>
                <a:r>
                  <a:rPr lang="en-US" sz="2400" dirty="0" smtClean="0"/>
                  <a:t>represented by “</a:t>
                </a:r>
                <a:r>
                  <a:rPr lang="en-US" sz="2400" i="1" dirty="0" err="1" smtClean="0"/>
                  <a:t>i</a:t>
                </a:r>
                <a:r>
                  <a:rPr lang="en-US" sz="2400" i="1" dirty="0" smtClean="0"/>
                  <a:t>.</a:t>
                </a:r>
                <a:r>
                  <a:rPr lang="en-US" sz="2400" dirty="0" smtClean="0"/>
                  <a:t>”  </a:t>
                </a:r>
                <a:r>
                  <a:rPr lang="en-US" sz="2400" i="1" dirty="0" err="1" smtClean="0"/>
                  <a:t>i</a:t>
                </a:r>
                <a:r>
                  <a:rPr lang="en-US" sz="2400" i="1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2400" dirty="0" smtClean="0"/>
                  <a:t>,	 </a:t>
                </a:r>
                <a:r>
                  <a:rPr lang="en-US" sz="2400" i="1" dirty="0" smtClean="0"/>
                  <a:t>i</a:t>
                </a:r>
                <a:r>
                  <a:rPr lang="en-US" sz="2400" i="1" baseline="30000" dirty="0" smtClean="0"/>
                  <a:t>2</a:t>
                </a:r>
                <a:r>
                  <a:rPr lang="en-US" sz="2400" i="1" dirty="0" smtClean="0"/>
                  <a:t> = -1.  </a:t>
                </a:r>
                <a:r>
                  <a:rPr lang="en-US" sz="2400" dirty="0" smtClean="0"/>
                  <a:t>We 			 can use </a:t>
                </a:r>
                <a:r>
                  <a:rPr lang="en-US" sz="2400" i="1" dirty="0" err="1" smtClean="0"/>
                  <a:t>i</a:t>
                </a:r>
                <a:r>
                  <a:rPr lang="en-US" sz="2400" dirty="0" smtClean="0"/>
                  <a:t> to represent the square root of 			 any negative number.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Complex Number</a:t>
                </a:r>
                <a:r>
                  <a:rPr lang="en-US" dirty="0" smtClean="0"/>
                  <a:t> – </a:t>
                </a:r>
                <a:r>
                  <a:rPr lang="en-US" sz="2400" dirty="0" smtClean="0"/>
                  <a:t>a number “a + b</a:t>
                </a:r>
                <a:r>
                  <a:rPr lang="en-US" sz="2400" i="1" dirty="0" smtClean="0"/>
                  <a:t>i</a:t>
                </a:r>
                <a:r>
                  <a:rPr lang="en-US" sz="2400" dirty="0" smtClean="0"/>
                  <a:t>” where “a” and “b” 			        are real numbers.  “a” is the real part, 			        “b</a:t>
                </a:r>
                <a:r>
                  <a:rPr lang="en-US" sz="2400" i="1" dirty="0" smtClean="0"/>
                  <a:t>i</a:t>
                </a:r>
                <a:r>
                  <a:rPr lang="en-US" sz="2400" dirty="0" smtClean="0"/>
                  <a:t>” is the imaginary part.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Imaginary Number</a:t>
                </a:r>
                <a:r>
                  <a:rPr lang="en-US" dirty="0" smtClean="0"/>
                  <a:t> – </a:t>
                </a:r>
                <a:r>
                  <a:rPr lang="en-US" sz="2400" dirty="0" smtClean="0"/>
                  <a:t>a complex number where b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 0.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Pure Imaginary Number</a:t>
                </a:r>
                <a:r>
                  <a:rPr lang="en-US" dirty="0" smtClean="0"/>
                  <a:t> – </a:t>
                </a:r>
                <a:r>
                  <a:rPr lang="en-US" sz="2400" dirty="0" smtClean="0"/>
                  <a:t>a complex number where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		          a = 0 and b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400" dirty="0" smtClean="0"/>
                  <a:t> 0.  i.e. “0 + b</a:t>
                </a:r>
                <a:r>
                  <a:rPr lang="en-US" sz="2400" i="1" dirty="0" smtClean="0"/>
                  <a:t>i”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33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1023" y="998041"/>
            <a:ext cx="6400800" cy="5181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799" y="228600"/>
            <a:ext cx="6107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Complex Numbers (a + b</a:t>
            </a:r>
            <a:r>
              <a:rPr lang="en-US" sz="4400" i="1" dirty="0" smtClean="0"/>
              <a:t>i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124200" y="998041"/>
            <a:ext cx="0" cy="518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58685" y="1219199"/>
            <a:ext cx="1376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Real Numbers</a:t>
            </a:r>
          </a:p>
          <a:p>
            <a:r>
              <a:rPr lang="en-US" sz="2400" dirty="0" smtClean="0"/>
              <a:t>(a + 0</a:t>
            </a:r>
            <a:r>
              <a:rPr lang="en-US" sz="2400" i="1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58685" y="274320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345690" y="3193187"/>
                <a:ext cx="423514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690" y="3193187"/>
                <a:ext cx="423514" cy="79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553261" y="4343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47116" y="4953000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116" y="4953000"/>
                <a:ext cx="44294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191000" y="1219199"/>
            <a:ext cx="2639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Imaginary Numbers</a:t>
            </a:r>
          </a:p>
          <a:p>
            <a:r>
              <a:rPr lang="en-US" sz="2400" dirty="0" smtClean="0"/>
              <a:t>(a + b</a:t>
            </a:r>
            <a:r>
              <a:rPr lang="en-US" sz="2400" i="1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43496" y="2419528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+ 3</a:t>
            </a:r>
            <a:r>
              <a:rPr lang="en-US" sz="2400" i="1" dirty="0" smtClean="0"/>
              <a:t>i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2419527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– 5</a:t>
            </a:r>
            <a:r>
              <a:rPr lang="en-US" sz="2400" i="1" dirty="0" smtClean="0"/>
              <a:t>i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072459" y="3352800"/>
            <a:ext cx="2633141" cy="2362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08550" y="3522829"/>
            <a:ext cx="256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Pure Imaginary (b</a:t>
            </a:r>
            <a:r>
              <a:rPr lang="en-US" sz="2400" i="1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48789" y="4454489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-4</a:t>
            </a:r>
            <a:r>
              <a:rPr lang="en-US" sz="2400" i="1" dirty="0" smtClean="0"/>
              <a:t>i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3818" y="475482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i="1" dirty="0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61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Plotting Complex Numbers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*When plotting complex numbers, replace the y-axis with imaginary numbers.  The x-axis becomes real numbers</a:t>
            </a:r>
            <a:endParaRPr lang="en-US" sz="2800" dirty="0"/>
          </a:p>
        </p:txBody>
      </p:sp>
      <p:pic>
        <p:nvPicPr>
          <p:cNvPr id="1026" name="Picture 2" descr="http://s3.amazonaws.com/edcanvas-uploads/117591/local/1380306229/coordinate-plane1-1005x10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388887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3211286"/>
            <a:ext cx="1345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Plot</a:t>
            </a:r>
          </a:p>
          <a:p>
            <a:r>
              <a:rPr lang="en-US" sz="2400" dirty="0" smtClean="0"/>
              <a:t>a)  2 – 3</a:t>
            </a:r>
            <a:r>
              <a:rPr lang="en-US" sz="2400" i="1" dirty="0" smtClean="0"/>
              <a:t>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b)  -3 + 2</a:t>
            </a:r>
            <a:r>
              <a:rPr lang="en-US" sz="2400" i="1" dirty="0" smtClean="0"/>
              <a:t>i</a:t>
            </a:r>
            <a:endParaRPr lang="en-US" sz="2400" dirty="0" smtClean="0"/>
          </a:p>
          <a:p>
            <a:r>
              <a:rPr lang="en-US" sz="2400" dirty="0" smtClean="0"/>
              <a:t>c)  4</a:t>
            </a:r>
            <a:r>
              <a:rPr lang="en-US" sz="2400" i="1" dirty="0" smtClean="0"/>
              <a:t>i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381500" y="50673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55950" y="38520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74839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3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pic>
        <p:nvPicPr>
          <p:cNvPr id="4" name="Picture 2" descr="http://s3.amazonaws.com/edcanvas-uploads/117591/local/1380306229/coordinate-plane1-1005x1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39275"/>
            <a:ext cx="5289056" cy="53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1828800"/>
            <a:ext cx="13195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Plot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-4 – </a:t>
            </a:r>
            <a:r>
              <a:rPr lang="en-US" sz="2400" i="1" dirty="0" err="1" smtClean="0"/>
              <a:t>i</a:t>
            </a:r>
            <a:endParaRPr lang="en-US" sz="2400" i="1" dirty="0" smtClean="0"/>
          </a:p>
          <a:p>
            <a:pPr marL="457200" indent="-457200">
              <a:buAutoNum type="alphaLcParenR"/>
            </a:pPr>
            <a:r>
              <a:rPr lang="en-US" sz="2400" dirty="0" smtClean="0"/>
              <a:t>5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1 + 3</a:t>
            </a:r>
            <a:r>
              <a:rPr lang="en-US" sz="2400" i="1" dirty="0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99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Adding and Subtracting Complex Numbers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81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*Treat </a:t>
            </a:r>
            <a:r>
              <a:rPr lang="en-US" i="1" dirty="0" err="1" smtClean="0"/>
              <a:t>i</a:t>
            </a:r>
            <a:r>
              <a:rPr lang="en-US" dirty="0" smtClean="0"/>
              <a:t> as a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23615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Ex</a:t>
            </a:r>
          </a:p>
          <a:p>
            <a:r>
              <a:rPr lang="en-US" sz="2800" dirty="0" smtClean="0"/>
              <a:t>(4 –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) + (3 + 2</a:t>
            </a:r>
            <a:r>
              <a:rPr lang="en-US" sz="2800" i="1" dirty="0" smtClean="0"/>
              <a:t>i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7 + </a:t>
            </a:r>
            <a:r>
              <a:rPr lang="en-US" sz="2800" i="1" dirty="0" err="1" smtClean="0"/>
              <a:t>i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2286000"/>
            <a:ext cx="31806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Ex 2</a:t>
            </a:r>
            <a:endParaRPr lang="en-US" sz="2800" dirty="0" smtClean="0"/>
          </a:p>
          <a:p>
            <a:r>
              <a:rPr lang="en-US" sz="2800" dirty="0" smtClean="0"/>
              <a:t>6 – (-2 + 9</a:t>
            </a:r>
            <a:r>
              <a:rPr lang="en-US" sz="2800" i="1" dirty="0" smtClean="0"/>
              <a:t>i</a:t>
            </a:r>
            <a:r>
              <a:rPr lang="en-US" sz="2800" dirty="0" smtClean="0"/>
              <a:t>) – (8 – 4</a:t>
            </a:r>
            <a:r>
              <a:rPr lang="en-US" sz="2800" i="1" dirty="0" smtClean="0"/>
              <a:t>i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6 + 2 – 9</a:t>
            </a:r>
            <a:r>
              <a:rPr lang="en-US" sz="2800" i="1" dirty="0" smtClean="0"/>
              <a:t>i</a:t>
            </a:r>
            <a:r>
              <a:rPr lang="en-US" sz="2800" dirty="0" smtClean="0"/>
              <a:t> – 8 + 4</a:t>
            </a:r>
            <a:r>
              <a:rPr lang="en-US" sz="2800" i="1" dirty="0" smtClean="0"/>
              <a:t>i</a:t>
            </a:r>
          </a:p>
          <a:p>
            <a:r>
              <a:rPr lang="en-US" sz="2800" i="1" dirty="0" smtClean="0"/>
              <a:t>	     -</a:t>
            </a:r>
            <a:r>
              <a:rPr lang="en-US" sz="2800" dirty="0" smtClean="0"/>
              <a:t>5</a:t>
            </a:r>
            <a:r>
              <a:rPr lang="en-US" sz="2800" i="1" dirty="0" smtClean="0"/>
              <a:t>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17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(7 – 5</a:t>
            </a:r>
            <a:r>
              <a:rPr lang="en-US" i="1" dirty="0" smtClean="0"/>
              <a:t>i</a:t>
            </a:r>
            <a:r>
              <a:rPr lang="en-US" dirty="0" smtClean="0"/>
              <a:t>) – (1 – 5</a:t>
            </a:r>
            <a:r>
              <a:rPr lang="en-US" i="1" dirty="0" smtClean="0"/>
              <a:t>i</a:t>
            </a:r>
            <a:r>
              <a:rPr lang="en-US" dirty="0" smtClean="0"/>
              <a:t>)		2)  (-1 + 2</a:t>
            </a:r>
            <a:r>
              <a:rPr lang="en-US" i="1" dirty="0" smtClean="0"/>
              <a:t>i</a:t>
            </a:r>
            <a:r>
              <a:rPr lang="en-US" dirty="0" smtClean="0"/>
              <a:t>) + (3 + 3</a:t>
            </a:r>
            <a:r>
              <a:rPr lang="en-US" i="1" dirty="0" smtClean="0"/>
              <a:t>i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 (2 – 3</a:t>
            </a:r>
            <a:r>
              <a:rPr lang="en-US" i="1" dirty="0" smtClean="0"/>
              <a:t>i</a:t>
            </a:r>
            <a:r>
              <a:rPr lang="en-US" dirty="0" smtClean="0"/>
              <a:t>) – (3 – 7</a:t>
            </a:r>
            <a:r>
              <a:rPr lang="en-US" i="1" dirty="0" smtClean="0"/>
              <a:t>i</a:t>
            </a:r>
            <a:r>
              <a:rPr lang="en-US" dirty="0" smtClean="0"/>
              <a:t>)		4)  2</a:t>
            </a:r>
            <a:r>
              <a:rPr lang="en-US" i="1" dirty="0" smtClean="0"/>
              <a:t>i </a:t>
            </a:r>
            <a:r>
              <a:rPr lang="en-US" dirty="0" smtClean="0"/>
              <a:t>– (3 + </a:t>
            </a:r>
            <a:r>
              <a:rPr lang="en-US" i="1" dirty="0" err="1" smtClean="0"/>
              <a:t>i</a:t>
            </a:r>
            <a:r>
              <a:rPr lang="en-US" dirty="0" smtClean="0"/>
              <a:t>)+(2 – 3</a:t>
            </a:r>
            <a:r>
              <a:rPr lang="en-US" i="1" dirty="0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8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Multiplying Complex Numbers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820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*If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is raised to an odd exponent, it will remain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 </a:t>
            </a:r>
            <a:r>
              <a:rPr lang="en-US" sz="2400" u="sng" dirty="0" smtClean="0"/>
              <a:t>ex</a:t>
            </a:r>
            <a:r>
              <a:rPr lang="en-US" sz="2400" dirty="0" smtClean="0"/>
              <a:t>: 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i</a:t>
            </a:r>
            <a:r>
              <a:rPr lang="en-US" sz="2400" i="1" baseline="30000" dirty="0" smtClean="0"/>
              <a:t>5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…</a:t>
            </a:r>
          </a:p>
          <a:p>
            <a:pPr marL="0" indent="0">
              <a:buNone/>
            </a:pPr>
            <a:r>
              <a:rPr lang="en-US" sz="2400" i="1" dirty="0" smtClean="0"/>
              <a:t>*</a:t>
            </a:r>
            <a:r>
              <a:rPr lang="en-US" sz="2400" dirty="0" smtClean="0"/>
              <a:t>If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is raised to an even exponent, it will become -1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u="sng" dirty="0" smtClean="0"/>
              <a:t>ex</a:t>
            </a:r>
            <a:r>
              <a:rPr lang="en-US" sz="2400" dirty="0" smtClean="0"/>
              <a:t>:  </a:t>
            </a:r>
            <a:r>
              <a:rPr lang="en-US" sz="2400" i="1" dirty="0" smtClean="0"/>
              <a:t>i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= -1, i</a:t>
            </a:r>
            <a:r>
              <a:rPr lang="en-US" sz="2400" i="1" baseline="30000" dirty="0" smtClean="0"/>
              <a:t>4</a:t>
            </a:r>
            <a:r>
              <a:rPr lang="en-US" sz="2400" i="1" dirty="0" smtClean="0"/>
              <a:t> = -1, i</a:t>
            </a:r>
            <a:r>
              <a:rPr lang="en-US" sz="2400" i="1" baseline="30000" dirty="0" smtClean="0"/>
              <a:t>6</a:t>
            </a:r>
            <a:r>
              <a:rPr lang="en-US" sz="2400" i="1" dirty="0" smtClean="0"/>
              <a:t> = -1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66772"/>
            <a:ext cx="15440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Ex:</a:t>
            </a:r>
          </a:p>
          <a:p>
            <a:endParaRPr lang="en-US" sz="2400" dirty="0" smtClean="0"/>
          </a:p>
          <a:p>
            <a:r>
              <a:rPr lang="en-US" sz="2400" dirty="0" smtClean="0"/>
              <a:t>5</a:t>
            </a:r>
            <a:r>
              <a:rPr lang="en-US" sz="2400" i="1" dirty="0" smtClean="0"/>
              <a:t>i</a:t>
            </a:r>
            <a:r>
              <a:rPr lang="en-US" sz="2400" dirty="0" smtClean="0"/>
              <a:t>(-2 +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-10</a:t>
            </a:r>
            <a:r>
              <a:rPr lang="en-US" sz="2400" i="1" dirty="0" smtClean="0"/>
              <a:t>i</a:t>
            </a:r>
            <a:r>
              <a:rPr lang="en-US" sz="2400" dirty="0" smtClean="0"/>
              <a:t> + 5</a:t>
            </a:r>
            <a:r>
              <a:rPr lang="en-US" sz="2400" i="1" dirty="0" smtClean="0"/>
              <a:t>i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-10</a:t>
            </a:r>
            <a:r>
              <a:rPr lang="en-US" sz="2400" i="1" dirty="0" smtClean="0"/>
              <a:t>i</a:t>
            </a:r>
            <a:r>
              <a:rPr lang="en-US" sz="2400" dirty="0" smtClean="0"/>
              <a:t> + 5(-1)</a:t>
            </a:r>
          </a:p>
          <a:p>
            <a:r>
              <a:rPr lang="en-US" sz="2400" dirty="0" smtClean="0"/>
              <a:t>-10</a:t>
            </a:r>
            <a:r>
              <a:rPr lang="en-US" sz="2400" i="1" dirty="0" smtClean="0"/>
              <a:t>i</a:t>
            </a:r>
            <a:r>
              <a:rPr lang="en-US" sz="2400" dirty="0" smtClean="0"/>
              <a:t> – 5</a:t>
            </a:r>
          </a:p>
          <a:p>
            <a:r>
              <a:rPr lang="en-US" sz="2400" b="1" dirty="0" smtClean="0"/>
              <a:t>- 5 – 10</a:t>
            </a:r>
            <a:r>
              <a:rPr lang="en-US" sz="2400" b="1" i="1" dirty="0" smtClean="0"/>
              <a:t>i</a:t>
            </a:r>
            <a:r>
              <a:rPr lang="en-US" sz="2400" b="1" dirty="0" smtClean="0"/>
              <a:t> </a:t>
            </a:r>
          </a:p>
        </p:txBody>
      </p:sp>
      <p:sp>
        <p:nvSpPr>
          <p:cNvPr id="5" name="Curved Down Arrow 4"/>
          <p:cNvSpPr/>
          <p:nvPr/>
        </p:nvSpPr>
        <p:spPr>
          <a:xfrm>
            <a:off x="599385" y="3866935"/>
            <a:ext cx="533400" cy="1940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99384" y="3866935"/>
            <a:ext cx="848415" cy="1940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3266772"/>
            <a:ext cx="22477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 2:</a:t>
            </a:r>
          </a:p>
          <a:p>
            <a:endParaRPr lang="en-US" sz="2400" u="sng" dirty="0"/>
          </a:p>
          <a:p>
            <a:r>
              <a:rPr lang="en-US" sz="2400" dirty="0" smtClean="0"/>
              <a:t>(7 – 4</a:t>
            </a:r>
            <a:r>
              <a:rPr lang="en-US" sz="2400" i="1" dirty="0" smtClean="0"/>
              <a:t>i</a:t>
            </a:r>
            <a:r>
              <a:rPr lang="en-US" sz="2400" dirty="0" smtClean="0"/>
              <a:t>)(-1 + 2</a:t>
            </a:r>
            <a:r>
              <a:rPr lang="en-US" sz="2400" i="1" dirty="0" smtClean="0"/>
              <a:t>i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-7 + 14</a:t>
            </a:r>
            <a:r>
              <a:rPr lang="en-US" sz="2400" i="1" dirty="0" smtClean="0"/>
              <a:t>i</a:t>
            </a:r>
            <a:r>
              <a:rPr lang="en-US" sz="2400" dirty="0" smtClean="0"/>
              <a:t> + 4</a:t>
            </a:r>
            <a:r>
              <a:rPr lang="en-US" sz="2400" i="1" dirty="0" smtClean="0"/>
              <a:t>i</a:t>
            </a:r>
            <a:r>
              <a:rPr lang="en-US" sz="2400" dirty="0" smtClean="0"/>
              <a:t> – 8</a:t>
            </a:r>
            <a:r>
              <a:rPr lang="en-US" sz="2400" i="1" dirty="0" smtClean="0"/>
              <a:t>i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-7 + 18</a:t>
            </a:r>
            <a:r>
              <a:rPr lang="en-US" sz="2400" i="1" dirty="0" smtClean="0"/>
              <a:t>i</a:t>
            </a:r>
            <a:r>
              <a:rPr lang="en-US" sz="2400" dirty="0" smtClean="0"/>
              <a:t> – 8(-1)</a:t>
            </a:r>
          </a:p>
          <a:p>
            <a:r>
              <a:rPr lang="en-US" sz="2400" dirty="0" smtClean="0"/>
              <a:t>    -7 + 18</a:t>
            </a:r>
            <a:r>
              <a:rPr lang="en-US" sz="2400" i="1" dirty="0" smtClean="0"/>
              <a:t>i</a:t>
            </a:r>
            <a:r>
              <a:rPr lang="en-US" sz="2400" dirty="0" smtClean="0"/>
              <a:t> + 8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 1 + 18</a:t>
            </a:r>
            <a:r>
              <a:rPr lang="en-US" sz="2400" b="1" i="1" dirty="0" smtClean="0"/>
              <a:t>i</a:t>
            </a:r>
            <a:endParaRPr lang="en-US" sz="2400" b="1" dirty="0"/>
          </a:p>
        </p:txBody>
      </p:sp>
      <p:sp>
        <p:nvSpPr>
          <p:cNvPr id="10" name="Curved Down Arrow 9"/>
          <p:cNvSpPr/>
          <p:nvPr/>
        </p:nvSpPr>
        <p:spPr>
          <a:xfrm>
            <a:off x="2895600" y="3840783"/>
            <a:ext cx="862327" cy="1940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2895600" y="3840783"/>
            <a:ext cx="1371600" cy="1940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3306861" y="4460793"/>
            <a:ext cx="543350" cy="2896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3326763" y="4460793"/>
            <a:ext cx="1066426" cy="2701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3266772"/>
            <a:ext cx="35469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 3:</a:t>
            </a:r>
            <a:endParaRPr lang="en-US" sz="2400" dirty="0" smtClean="0"/>
          </a:p>
          <a:p>
            <a:r>
              <a:rPr lang="en-US" sz="2400" dirty="0" smtClean="0"/>
              <a:t>(6 + 3</a:t>
            </a:r>
            <a:r>
              <a:rPr lang="en-US" sz="2400" i="1" dirty="0" smtClean="0"/>
              <a:t>i</a:t>
            </a:r>
            <a:r>
              <a:rPr lang="en-US" sz="2400" dirty="0" smtClean="0"/>
              <a:t>)(6 – 3</a:t>
            </a:r>
            <a:r>
              <a:rPr lang="en-US" sz="2400" i="1" dirty="0" smtClean="0"/>
              <a:t>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*Difference of two squares</a:t>
            </a:r>
          </a:p>
          <a:p>
            <a:r>
              <a:rPr lang="en-US" sz="2400" dirty="0" smtClean="0"/>
              <a:t>	    36 – 9</a:t>
            </a:r>
            <a:r>
              <a:rPr lang="en-US" sz="2400" i="1" dirty="0" smtClean="0"/>
              <a:t>i</a:t>
            </a:r>
            <a:r>
              <a:rPr lang="en-US" sz="2400" baseline="30000" dirty="0" smtClean="0"/>
              <a:t>2</a:t>
            </a:r>
          </a:p>
          <a:p>
            <a:r>
              <a:rPr lang="en-US" sz="2400" baseline="30000" dirty="0"/>
              <a:t>	</a:t>
            </a:r>
            <a:r>
              <a:rPr lang="en-US" sz="2400" baseline="30000" dirty="0" smtClean="0"/>
              <a:t>  </a:t>
            </a:r>
            <a:r>
              <a:rPr lang="en-US" sz="2400" dirty="0" smtClean="0"/>
              <a:t>36 – 9(-1)</a:t>
            </a:r>
          </a:p>
          <a:p>
            <a:r>
              <a:rPr lang="en-US" sz="2400" dirty="0"/>
              <a:t>	 </a:t>
            </a:r>
            <a:r>
              <a:rPr lang="en-US" sz="2400" dirty="0" smtClean="0"/>
              <a:t>   36 + 9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   </a:t>
            </a:r>
            <a:r>
              <a:rPr lang="en-US" sz="2400" b="1" dirty="0" smtClean="0"/>
              <a:t>45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33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543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Opening Questions</vt:lpstr>
      <vt:lpstr>5.4:  Complex Numbers</vt:lpstr>
      <vt:lpstr>Vocab</vt:lpstr>
      <vt:lpstr>PowerPoint Presentation</vt:lpstr>
      <vt:lpstr>Plotting Complex Numbers</vt:lpstr>
      <vt:lpstr>Now Try</vt:lpstr>
      <vt:lpstr>Adding and Subtracting Complex Numbers</vt:lpstr>
      <vt:lpstr>Now Try</vt:lpstr>
      <vt:lpstr>Multiplying Complex Numbers</vt:lpstr>
      <vt:lpstr>Now Try</vt:lpstr>
      <vt:lpstr>Dividing Complex Numbers</vt:lpstr>
      <vt:lpstr>Ex 2</vt:lpstr>
      <vt:lpstr>Now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student</cp:lastModifiedBy>
  <cp:revision>14</cp:revision>
  <dcterms:created xsi:type="dcterms:W3CDTF">2015-12-08T01:21:45Z</dcterms:created>
  <dcterms:modified xsi:type="dcterms:W3CDTF">2015-12-08T03:53:22Z</dcterms:modified>
</cp:coreProperties>
</file>