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2555-CBFA-4323-BAE7-F7DC15869E2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01C6-A6AA-4640-B1D9-6D9E7855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1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2555-CBFA-4323-BAE7-F7DC15869E2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01C6-A6AA-4640-B1D9-6D9E7855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2555-CBFA-4323-BAE7-F7DC15869E2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01C6-A6AA-4640-B1D9-6D9E7855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3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2555-CBFA-4323-BAE7-F7DC15869E2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01C6-A6AA-4640-B1D9-6D9E7855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0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2555-CBFA-4323-BAE7-F7DC15869E2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01C6-A6AA-4640-B1D9-6D9E7855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6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2555-CBFA-4323-BAE7-F7DC15869E2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01C6-A6AA-4640-B1D9-6D9E7855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95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2555-CBFA-4323-BAE7-F7DC15869E2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01C6-A6AA-4640-B1D9-6D9E7855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4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2555-CBFA-4323-BAE7-F7DC15869E2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01C6-A6AA-4640-B1D9-6D9E7855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1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2555-CBFA-4323-BAE7-F7DC15869E2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01C6-A6AA-4640-B1D9-6D9E7855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9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2555-CBFA-4323-BAE7-F7DC15869E2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01C6-A6AA-4640-B1D9-6D9E7855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2555-CBFA-4323-BAE7-F7DC15869E2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01C6-A6AA-4640-B1D9-6D9E7855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8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A2555-CBFA-4323-BAE7-F7DC15869E26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E01C6-A6AA-4640-B1D9-6D9E7855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8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Opening Questions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 smtClean="0"/>
                  <a:t>Evaluate the expression.  Round your answer to the nearest hundredth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1)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36</m:t>
                        </m:r>
                      </m:e>
                    </m:rad>
                  </m:oMath>
                </a14:m>
                <a:r>
                  <a:rPr lang="en-US" sz="2800" dirty="0" smtClean="0"/>
                  <a:t>					2)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e>
                    </m:rad>
                  </m:oMath>
                </a14:m>
                <a:r>
                  <a:rPr lang="en-US" sz="2800" dirty="0" smtClean="0"/>
                  <a:t>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2800" b="0" i="1" dirty="0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dirty="0" smtClean="0">
                            <a:latin typeface="Cambria Math"/>
                            <a:ea typeface="Cambria Math"/>
                          </a:rPr>
                          <m:t>9</m:t>
                        </m:r>
                      </m:e>
                    </m:rad>
                  </m:oMath>
                </a14:m>
                <a:r>
                  <a:rPr lang="en-US" sz="2800" dirty="0" smtClean="0"/>
                  <a:t>			</a:t>
                </a:r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smtClean="0"/>
                  <a:t>3)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8</m:t>
                        </m:r>
                      </m:e>
                    </m:rad>
                  </m:oMath>
                </a14:m>
                <a:r>
                  <a:rPr lang="en-US" sz="2800" dirty="0" smtClean="0"/>
                  <a:t>						4)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e>
                    </m:rad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∙ 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692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tallest building in the U.S. is in Chicago.  It is 1,450 feet tall.  How long will it take a penny to drop from the top of the building?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5.3:  Solving Quadratic Equations by Finding Square Roots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b="1" dirty="0" smtClean="0"/>
              <a:t>Objective:  Solve quadratic equations 		by finding square roots</a:t>
            </a:r>
          </a:p>
          <a:p>
            <a:pPr algn="l"/>
            <a:r>
              <a:rPr lang="en-US" b="1" dirty="0" smtClean="0"/>
              <a:t>		Use quadratic equations to 		solve real life problems</a:t>
            </a:r>
          </a:p>
          <a:p>
            <a:pPr algn="l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337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Properties of Radicals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𝑎𝑏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603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815" y="-152400"/>
            <a:ext cx="8229600" cy="1143000"/>
          </a:xfrm>
        </p:spPr>
        <p:txBody>
          <a:bodyPr/>
          <a:lstStyle/>
          <a:p>
            <a:pPr algn="l"/>
            <a:r>
              <a:rPr lang="en-US" u="sng" dirty="0" smtClean="0"/>
              <a:t>Simplifying Radicals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73317" y="793049"/>
                <a:ext cx="8229600" cy="23622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 smtClean="0"/>
                  <a:t>*  Find the factors of the number that you can   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     take the square root of</a:t>
                </a:r>
              </a:p>
              <a:p>
                <a:pPr marL="0" indent="0">
                  <a:buNone/>
                </a:pPr>
                <a:r>
                  <a:rPr lang="en-US" sz="2400" u="sng" dirty="0" smtClean="0"/>
                  <a:t>Ex</a:t>
                </a:r>
                <a:endParaRPr lang="en-US" sz="2400" u="sng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24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3317" y="793049"/>
                <a:ext cx="8229600" cy="2362200"/>
              </a:xfrm>
              <a:blipFill rotWithShape="1">
                <a:blip r:embed="rId2"/>
                <a:stretch>
                  <a:fillRect l="-1185" t="-2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202522" y="2057400"/>
                <a:ext cx="1161600" cy="4976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∙2</m:t>
                        </m:r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522" y="2057400"/>
                <a:ext cx="1161600" cy="497637"/>
              </a:xfrm>
              <a:prstGeom prst="rect">
                <a:avLst/>
              </a:prstGeom>
              <a:blipFill rotWithShape="1">
                <a:blip r:embed="rId3"/>
                <a:stretch>
                  <a:fillRect l="-7853" t="-2469" b="-27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364122" y="2067502"/>
                <a:ext cx="1363707" cy="496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e>
                    </m:rad>
                    <m:r>
                      <a:rPr lang="en-US" sz="2400" i="1" smtClean="0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4122" y="2067502"/>
                <a:ext cx="1363707" cy="496996"/>
              </a:xfrm>
              <a:prstGeom prst="rect">
                <a:avLst/>
              </a:prstGeom>
              <a:blipFill rotWithShape="1">
                <a:blip r:embed="rId4"/>
                <a:stretch>
                  <a:fillRect l="-7143" t="-2439" b="-26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727829" y="2068015"/>
                <a:ext cx="1018356" cy="496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= </a:t>
                </a:r>
                <a:r>
                  <a:rPr lang="en-US" sz="2400" b="1" dirty="0" smtClean="0"/>
                  <a:t>2</a:t>
                </a:r>
                <a:r>
                  <a:rPr lang="en-US" sz="2400" b="1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latin typeface="Cambria Math"/>
                          </a:rPr>
                          <m:t>𝟔</m:t>
                        </m:r>
                      </m:e>
                    </m:rad>
                  </m:oMath>
                </a14:m>
                <a:endParaRPr lang="en-US" sz="24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7829" y="2068015"/>
                <a:ext cx="1018356" cy="496483"/>
              </a:xfrm>
              <a:prstGeom prst="rect">
                <a:avLst/>
              </a:prstGeom>
              <a:blipFill rotWithShape="1">
                <a:blip r:embed="rId5"/>
                <a:stretch>
                  <a:fillRect l="-9581" t="-2439" b="-26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97117" y="2564498"/>
                <a:ext cx="1744004" cy="8820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u="sng" dirty="0" smtClean="0"/>
                  <a:t>Ex 2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</m:e>
                      </m:rad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15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u="sng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17" y="2564498"/>
                <a:ext cx="1744004" cy="882036"/>
              </a:xfrm>
              <a:prstGeom prst="rect">
                <a:avLst/>
              </a:prstGeom>
              <a:blipFill rotWithShape="1">
                <a:blip r:embed="rId6"/>
                <a:stretch>
                  <a:fillRect l="-5245" t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849332" y="2950051"/>
                <a:ext cx="949427" cy="496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90</m:t>
                        </m:r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332" y="2950051"/>
                <a:ext cx="949427" cy="496483"/>
              </a:xfrm>
              <a:prstGeom prst="rect">
                <a:avLst/>
              </a:prstGeom>
              <a:blipFill rotWithShape="1">
                <a:blip r:embed="rId7"/>
                <a:stretch>
                  <a:fillRect l="-9615" t="-2469" b="-28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704329" y="2950051"/>
                <a:ext cx="1626023" cy="496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9</m:t>
                        </m:r>
                      </m:e>
                    </m:rad>
                    <m:r>
                      <a:rPr lang="en-US" sz="2400" i="1" smtClean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10</m:t>
                        </m:r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4329" y="2950051"/>
                <a:ext cx="1626023" cy="49648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237007" y="2950050"/>
                <a:ext cx="1162626" cy="496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latin typeface="Cambria Math"/>
                          </a:rPr>
                          <m:t>𝟏𝟎</m:t>
                        </m:r>
                      </m:e>
                    </m:rad>
                  </m:oMath>
                </a14:m>
                <a:endParaRPr lang="en-US" sz="2400" b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007" y="2950050"/>
                <a:ext cx="1162626" cy="496483"/>
              </a:xfrm>
              <a:prstGeom prst="rect">
                <a:avLst/>
              </a:prstGeom>
              <a:blipFill rotWithShape="1">
                <a:blip r:embed="rId9"/>
                <a:stretch>
                  <a:fillRect l="-7853" t="-2469" b="-28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64460" y="3709812"/>
            <a:ext cx="65811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*When simplifying a fraction, you can’t have a</a:t>
            </a:r>
          </a:p>
          <a:p>
            <a:r>
              <a:rPr lang="en-US" sz="2400" dirty="0"/>
              <a:t>r</a:t>
            </a:r>
            <a:r>
              <a:rPr lang="en-US" sz="2400" dirty="0" smtClean="0"/>
              <a:t>adical in the denominator.  To fix this, multiply the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raction by the denominator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66851" y="4910141"/>
                <a:ext cx="895438" cy="15528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u="sng" dirty="0" smtClean="0"/>
                  <a:t>Ex 3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851" y="4910141"/>
                <a:ext cx="895438" cy="1552861"/>
              </a:xfrm>
              <a:prstGeom prst="rect">
                <a:avLst/>
              </a:prstGeom>
              <a:blipFill rotWithShape="1">
                <a:blip r:embed="rId10"/>
                <a:stretch>
                  <a:fillRect l="-10204" t="-31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913180" y="5441135"/>
                <a:ext cx="769378" cy="9396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180" y="5441135"/>
                <a:ext cx="769378" cy="93961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704329" y="5476881"/>
                <a:ext cx="1139093" cy="8681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𝟏𝟒</m:t>
                              </m:r>
                            </m:e>
                          </m:rad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4329" y="5476881"/>
                <a:ext cx="1139093" cy="86812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1202522" y="5458286"/>
                <a:ext cx="852669" cy="905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7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522" y="5458286"/>
                <a:ext cx="852669" cy="905312"/>
              </a:xfrm>
              <a:prstGeom prst="rect">
                <a:avLst/>
              </a:prstGeom>
              <a:blipFill rotWithShape="1">
                <a:blip r:embed="rId13"/>
                <a:stretch>
                  <a:fillRect l="-17857" b="-7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75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1)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500</m:t>
                        </m:r>
                      </m:e>
                    </m:rad>
                  </m:oMath>
                </a14:m>
                <a:r>
                  <a:rPr lang="en-US" dirty="0" smtClean="0"/>
                  <a:t>				2)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e>
                    </m:rad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3)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25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 smtClean="0"/>
                  <a:t>				4)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11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926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Solving a Quadratic Equation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22098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/>
                  <a:t>Ex</a:t>
                </a:r>
              </a:p>
              <a:p>
                <a:pPr marL="0" indent="0">
                  <a:buNone/>
                </a:pPr>
                <a:r>
                  <a:rPr lang="en-US" dirty="0" smtClean="0"/>
                  <a:t>2x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+ 1 = 17</a:t>
                </a:r>
              </a:p>
              <a:p>
                <a:pPr marL="0" indent="0">
                  <a:buNone/>
                </a:pPr>
                <a:r>
                  <a:rPr lang="en-US" dirty="0" smtClean="0"/>
                  <a:t>2x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= 16</a:t>
                </a:r>
              </a:p>
              <a:p>
                <a:pPr marL="0" indent="0">
                  <a:buNone/>
                </a:pPr>
                <a:r>
                  <a:rPr lang="en-US" dirty="0"/>
                  <a:t>x</a:t>
                </a:r>
                <a:r>
                  <a:rPr lang="en-US" baseline="30000" dirty="0" smtClean="0"/>
                  <a:t>2 </a:t>
                </a:r>
                <a:r>
                  <a:rPr lang="en-US" dirty="0" smtClean="0"/>
                  <a:t>= 8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x =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latin typeface="Cambria Math"/>
                          </a:rPr>
                          <m:t>𝟖</m:t>
                        </m:r>
                      </m:e>
                    </m:rad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2209800" cy="4525963"/>
              </a:xfrm>
              <a:blipFill rotWithShape="1">
                <a:blip r:embed="rId2"/>
                <a:stretch>
                  <a:fillRect l="-6887" t="-1752" r="-1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114800" y="1694737"/>
                <a:ext cx="2384179" cy="28772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u="sng" dirty="0" smtClean="0"/>
                  <a:t>Ex 2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 smtClean="0"/>
                  <a:t>(x + 5)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 = 7</a:t>
                </a:r>
              </a:p>
              <a:p>
                <a:r>
                  <a:rPr lang="en-US" sz="3200" dirty="0" smtClean="0"/>
                  <a:t>(x + 5)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 = 21</a:t>
                </a:r>
              </a:p>
              <a:p>
                <a:r>
                  <a:rPr lang="en-US" sz="3200" dirty="0" smtClean="0"/>
                  <a:t>x + 5 =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/>
                          </a:rPr>
                          <m:t>21</m:t>
                        </m:r>
                      </m:e>
                    </m:rad>
                  </m:oMath>
                </a14:m>
                <a:endParaRPr lang="en-US" sz="3200" dirty="0" smtClean="0"/>
              </a:p>
              <a:p>
                <a:r>
                  <a:rPr lang="en-US" sz="3200" b="1" dirty="0" smtClean="0"/>
                  <a:t>x = -5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  <a:ea typeface="Cambria Math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32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latin typeface="Cambria Math"/>
                          </a:rPr>
                          <m:t>𝟐𝟏</m:t>
                        </m:r>
                      </m:e>
                    </m:rad>
                  </m:oMath>
                </a14:m>
                <a:endParaRPr lang="en-US" sz="32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94737"/>
                <a:ext cx="2384179" cy="2877263"/>
              </a:xfrm>
              <a:prstGeom prst="rect">
                <a:avLst/>
              </a:prstGeom>
              <a:blipFill rotWithShape="1">
                <a:blip r:embed="rId3"/>
                <a:stretch>
                  <a:fillRect l="-6394" t="-2754" b="-5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058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1)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 −3=33</m:t>
                    </m:r>
                  </m:oMath>
                </a14:m>
                <a:r>
                  <a:rPr lang="en-US" dirty="0" smtClean="0"/>
                  <a:t>			2)  3 – 5x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= -9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3)  3(x – 2)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= 21			4)  5(x – 7)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= 135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863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Real Life Application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*When an object is dropped, it can be represented with the function </a:t>
            </a:r>
            <a:r>
              <a:rPr lang="en-US" i="1" dirty="0" smtClean="0"/>
              <a:t>h = -16t</a:t>
            </a:r>
            <a:r>
              <a:rPr lang="en-US" i="1" baseline="30000" dirty="0" smtClean="0"/>
              <a:t>2</a:t>
            </a:r>
            <a:r>
              <a:rPr lang="en-US" i="1" dirty="0" smtClean="0"/>
              <a:t> + h</a:t>
            </a:r>
            <a:r>
              <a:rPr lang="en-US" i="1" baseline="-25000" dirty="0" smtClean="0"/>
              <a:t>0</a:t>
            </a:r>
            <a:r>
              <a:rPr lang="en-US" dirty="0" smtClean="0"/>
              <a:t>, where h represents height, t is time, and h</a:t>
            </a:r>
            <a:r>
              <a:rPr lang="en-US" baseline="-25000" dirty="0" smtClean="0"/>
              <a:t>0</a:t>
            </a:r>
            <a:r>
              <a:rPr lang="en-US" dirty="0" smtClean="0"/>
              <a:t> is the initial height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student man working on the set of a movie is to fall out of a window 100 feet above the ground.  For the stunt man’s safety, he will land on an air cushion 26 feet wide by 30 feet long by 9 feet high.  How many seconds will the stunt man fall before he reaches the cushion?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87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u="sng" dirty="0" smtClean="0"/>
              <a:t>Real Life Application Continued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438400" cy="4525963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h = -16t</a:t>
            </a:r>
            <a:r>
              <a:rPr lang="en-US" i="1" baseline="30000" dirty="0" smtClean="0"/>
              <a:t>2</a:t>
            </a:r>
            <a:r>
              <a:rPr lang="en-US" i="1" dirty="0" smtClean="0"/>
              <a:t> + h</a:t>
            </a:r>
            <a:r>
              <a:rPr lang="en-US" i="1" baseline="-25000" dirty="0" smtClean="0"/>
              <a:t>0</a:t>
            </a:r>
          </a:p>
          <a:p>
            <a:pPr marL="0" indent="0">
              <a:buNone/>
            </a:pPr>
            <a:r>
              <a:rPr lang="en-US" dirty="0" smtClean="0"/>
              <a:t>Height:</a:t>
            </a:r>
          </a:p>
          <a:p>
            <a:pPr marL="0" indent="0">
              <a:buNone/>
            </a:pPr>
            <a:r>
              <a:rPr lang="en-US" dirty="0" smtClean="0"/>
              <a:t>Time:</a:t>
            </a:r>
          </a:p>
          <a:p>
            <a:pPr marL="0" indent="0">
              <a:buNone/>
            </a:pPr>
            <a:r>
              <a:rPr lang="en-US" dirty="0" smtClean="0"/>
              <a:t>Initial height: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1" y="2231571"/>
            <a:ext cx="443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6276" y="2768025"/>
            <a:ext cx="322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717134" y="335280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100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810000" y="970115"/>
                <a:ext cx="4704045" cy="58712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9 = -16t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 + 100</a:t>
                </a:r>
              </a:p>
              <a:p>
                <a:r>
                  <a:rPr lang="en-US" sz="3200" dirty="0" smtClean="0"/>
                  <a:t>-91 = -16t</a:t>
                </a:r>
                <a:r>
                  <a:rPr lang="en-US" sz="3200" baseline="30000" dirty="0" smtClean="0"/>
                  <a:t>2</a:t>
                </a:r>
                <a:endParaRPr lang="en-US" sz="32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−91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−16</m:t>
                        </m:r>
                      </m:den>
                    </m:f>
                  </m:oMath>
                </a14:m>
                <a:r>
                  <a:rPr lang="en-US" sz="3200" dirty="0" smtClean="0"/>
                  <a:t> = t</a:t>
                </a:r>
                <a:r>
                  <a:rPr lang="en-US" sz="3200" baseline="30000" dirty="0" smtClean="0"/>
                  <a:t>2</a:t>
                </a:r>
              </a:p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/>
                              </a:rPr>
                              <m:t>91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/>
                              </a:rPr>
                              <m:t>16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3200" dirty="0" smtClean="0"/>
                  <a:t> = t</a:t>
                </a:r>
              </a:p>
              <a:p>
                <a:r>
                  <a:rPr lang="en-US" sz="3200" dirty="0" smtClean="0"/>
                  <a:t>*Simplify</a:t>
                </a:r>
              </a:p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±</m:t>
                    </m:r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91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16</m:t>
                            </m:r>
                          </m:e>
                        </m:rad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91</m:t>
                            </m:r>
                          </m:e>
                        </m:rad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  <a:ea typeface="Cambria Math"/>
                      </a:rPr>
                      <m:t>≈±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</a:rPr>
                      <m:t>2.41</m:t>
                    </m:r>
                  </m:oMath>
                </a14:m>
                <a:endParaRPr lang="en-US" sz="3200" b="0" dirty="0" smtClean="0">
                  <a:ea typeface="Cambria Math"/>
                </a:endParaRPr>
              </a:p>
              <a:p>
                <a:r>
                  <a:rPr lang="en-US" sz="3200" b="1" dirty="0" smtClean="0"/>
                  <a:t>*</a:t>
                </a:r>
                <a:r>
                  <a:rPr lang="en-US" sz="2800" b="1" dirty="0" smtClean="0"/>
                  <a:t>Can’t have negative </a:t>
                </a:r>
              </a:p>
              <a:p>
                <a:r>
                  <a:rPr lang="en-US" sz="2800" b="1" dirty="0"/>
                  <a:t>s</a:t>
                </a:r>
                <a:r>
                  <a:rPr lang="en-US" sz="2800" b="1" dirty="0" smtClean="0"/>
                  <a:t>econds, so the stunt man will</a:t>
                </a:r>
              </a:p>
              <a:p>
                <a:r>
                  <a:rPr lang="en-US" sz="2800" b="1" dirty="0"/>
                  <a:t>h</a:t>
                </a:r>
                <a:r>
                  <a:rPr lang="en-US" sz="2800" b="1" smtClean="0"/>
                  <a:t>it </a:t>
                </a:r>
                <a:r>
                  <a:rPr lang="en-US" sz="2800" b="1" dirty="0" smtClean="0"/>
                  <a:t>the cushion around 2.41 </a:t>
                </a:r>
              </a:p>
              <a:p>
                <a:r>
                  <a:rPr lang="en-US" sz="2800" b="1" dirty="0" smtClean="0"/>
                  <a:t>seconds</a:t>
                </a:r>
                <a:endParaRPr lang="en-US" sz="32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970115"/>
                <a:ext cx="4704045" cy="5871287"/>
              </a:xfrm>
              <a:prstGeom prst="rect">
                <a:avLst/>
              </a:prstGeom>
              <a:blipFill rotWithShape="1">
                <a:blip r:embed="rId2"/>
                <a:stretch>
                  <a:fillRect l="-3238" t="-1350" r="-777" b="-1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2819400" y="1295400"/>
            <a:ext cx="99060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41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457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Opening Questions</vt:lpstr>
      <vt:lpstr>5.3:  Solving Quadratic Equations by Finding Square Roots</vt:lpstr>
      <vt:lpstr>Properties of Radicals</vt:lpstr>
      <vt:lpstr>Simplifying Radicals</vt:lpstr>
      <vt:lpstr>Now Try</vt:lpstr>
      <vt:lpstr>Solving a Quadratic Equation</vt:lpstr>
      <vt:lpstr>Now Try</vt:lpstr>
      <vt:lpstr>Real Life Application</vt:lpstr>
      <vt:lpstr>Real Life Application Continued</vt:lpstr>
      <vt:lpstr>Now Try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Questions</dc:title>
  <dc:creator>student</dc:creator>
  <cp:lastModifiedBy>student</cp:lastModifiedBy>
  <cp:revision>7</cp:revision>
  <dcterms:created xsi:type="dcterms:W3CDTF">2015-11-22T17:01:34Z</dcterms:created>
  <dcterms:modified xsi:type="dcterms:W3CDTF">2015-11-22T18:04:40Z</dcterms:modified>
</cp:coreProperties>
</file>