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6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3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4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0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5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5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2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1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D793D-A8E7-45DE-81FF-991E78EAE2C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B7AD-31C0-479B-8247-4109E6905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2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Opening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Solve the equation</a:t>
            </a:r>
          </a:p>
          <a:p>
            <a:pPr marL="0" indent="0">
              <a:buNone/>
            </a:pPr>
            <a:r>
              <a:rPr lang="en-US" dirty="0" smtClean="0"/>
              <a:t>1)  3x – 4 = 0			2)  2x – 11 = -15			3)  2(x – 3) =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 4x</a:t>
            </a:r>
            <a:r>
              <a:rPr lang="en-US" baseline="30000" dirty="0" smtClean="0"/>
              <a:t>2</a:t>
            </a:r>
            <a:r>
              <a:rPr lang="en-US" dirty="0" smtClean="0"/>
              <a:t> – 4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 2x</a:t>
            </a:r>
            <a:r>
              <a:rPr lang="en-US" baseline="30000" dirty="0" smtClean="0"/>
              <a:t>2</a:t>
            </a:r>
            <a:r>
              <a:rPr lang="en-US" dirty="0" smtClean="0"/>
              <a:t> + 13 x + 6					2)  3x</a:t>
            </a:r>
            <a:r>
              <a:rPr lang="en-US" baseline="30000" dirty="0" smtClean="0"/>
              <a:t>2</a:t>
            </a:r>
            <a:r>
              <a:rPr lang="en-US" dirty="0" smtClean="0"/>
              <a:t> + 2x – 8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 15x</a:t>
            </a:r>
            <a:r>
              <a:rPr lang="en-US" baseline="30000" dirty="0" smtClean="0"/>
              <a:t>2</a:t>
            </a:r>
            <a:r>
              <a:rPr lang="en-US" dirty="0" smtClean="0"/>
              <a:t> – x – 2 					4)  8x</a:t>
            </a:r>
            <a:r>
              <a:rPr lang="en-US" baseline="30000" dirty="0" smtClean="0"/>
              <a:t>2</a:t>
            </a:r>
            <a:r>
              <a:rPr lang="en-US" dirty="0" smtClean="0"/>
              <a:t> – 10x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Special Factoring Patterns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Difference of Two Squares:</a:t>
            </a:r>
            <a:r>
              <a:rPr lang="en-US" dirty="0" smtClean="0"/>
              <a:t>  a</a:t>
            </a:r>
            <a:r>
              <a:rPr lang="en-US" baseline="30000" dirty="0" smtClean="0"/>
              <a:t>2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  <a:r>
              <a:rPr lang="en-US" dirty="0" smtClean="0"/>
              <a:t> = (a + b)(a – b)</a:t>
            </a:r>
          </a:p>
          <a:p>
            <a:pPr marL="0" indent="0">
              <a:buNone/>
            </a:pPr>
            <a:r>
              <a:rPr lang="en-US" dirty="0" smtClean="0"/>
              <a:t>	*  First and last term must be perfect squares with a “–” sign 	  	    	    between them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ex</a:t>
            </a:r>
            <a:r>
              <a:rPr lang="en-US" dirty="0" smtClean="0"/>
              <a:t>:  x</a:t>
            </a:r>
            <a:r>
              <a:rPr lang="en-US" baseline="30000" dirty="0" smtClean="0"/>
              <a:t>2</a:t>
            </a:r>
            <a:r>
              <a:rPr lang="en-US" dirty="0" smtClean="0"/>
              <a:t> – 9 = (x + 3)(x – 3)    or    4x</a:t>
            </a:r>
            <a:r>
              <a:rPr lang="en-US" baseline="30000" dirty="0" smtClean="0"/>
              <a:t>2</a:t>
            </a:r>
            <a:r>
              <a:rPr lang="en-US" dirty="0" smtClean="0"/>
              <a:t> – 25 = (2x + 5)(2x – 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Perfect Square Trinomials</a:t>
            </a:r>
            <a:r>
              <a:rPr lang="en-US" dirty="0" smtClean="0"/>
              <a:t>:  a</a:t>
            </a:r>
            <a:r>
              <a:rPr lang="en-US" baseline="30000" dirty="0" smtClean="0"/>
              <a:t>2</a:t>
            </a:r>
            <a:r>
              <a:rPr lang="en-US" dirty="0" smtClean="0"/>
              <a:t> + 2ab + b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*First and last term must be perfect squares and middle term 	  	  must be double the product of the first and third term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ex</a:t>
            </a:r>
            <a:r>
              <a:rPr lang="en-US" dirty="0" smtClean="0"/>
              <a:t>:  x</a:t>
            </a:r>
            <a:r>
              <a:rPr lang="en-US" baseline="30000" dirty="0" smtClean="0"/>
              <a:t>2</a:t>
            </a:r>
            <a:r>
              <a:rPr lang="en-US" dirty="0" smtClean="0"/>
              <a:t> + 12x + 36 = (x + 6)(x + 6) = (x + 6)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x</a:t>
            </a:r>
            <a:r>
              <a:rPr lang="en-US" baseline="30000" dirty="0" smtClean="0"/>
              <a:t>2</a:t>
            </a:r>
            <a:r>
              <a:rPr lang="en-US" dirty="0" smtClean="0"/>
              <a:t> – 8x + 16 = (x – 4)(x – 4) = (x – 4)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9x</a:t>
            </a:r>
            <a:r>
              <a:rPr lang="en-US" baseline="30000" dirty="0" smtClean="0"/>
              <a:t>2</a:t>
            </a:r>
            <a:r>
              <a:rPr lang="en-US" dirty="0" smtClean="0"/>
              <a:t> + 24x + 16 = (3x + 4)(3x + 4) = (3x + 4)</a:t>
            </a:r>
            <a:r>
              <a:rPr lang="en-US" baseline="30000" dirty="0" smtClean="0"/>
              <a:t>2</a:t>
            </a:r>
            <a:r>
              <a:rPr lang="en-US" dirty="0"/>
              <a:t>	</a:t>
            </a:r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7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Factoring Monomials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  Sometimes you can’t factor a trinomial into two binomials</a:t>
            </a:r>
          </a:p>
          <a:p>
            <a:pPr marL="0" indent="0">
              <a:buNone/>
            </a:pPr>
            <a:r>
              <a:rPr lang="en-US" dirty="0" smtClean="0"/>
              <a:t>*Look at each term.  See if there is a common factor</a:t>
            </a:r>
          </a:p>
          <a:p>
            <a:pPr marL="0" indent="0">
              <a:buNone/>
            </a:pPr>
            <a:r>
              <a:rPr lang="en-US" u="sng" dirty="0" smtClean="0"/>
              <a:t>Ex</a:t>
            </a:r>
          </a:p>
          <a:p>
            <a:pPr marL="0" indent="0" algn="ctr">
              <a:buNone/>
            </a:pPr>
            <a:r>
              <a:rPr lang="en-US" dirty="0" smtClean="0"/>
              <a:t>5x</a:t>
            </a:r>
            <a:r>
              <a:rPr lang="en-US" baseline="30000" dirty="0" smtClean="0"/>
              <a:t>2</a:t>
            </a:r>
            <a:r>
              <a:rPr lang="en-US" dirty="0" smtClean="0"/>
              <a:t> – 20</a:t>
            </a:r>
          </a:p>
          <a:p>
            <a:pPr marL="0" indent="0">
              <a:buNone/>
            </a:pPr>
            <a:r>
              <a:rPr lang="en-US" dirty="0" smtClean="0"/>
              <a:t>*Common factor of 5:	</a:t>
            </a:r>
          </a:p>
          <a:p>
            <a:pPr marL="0" indent="0">
              <a:buNone/>
            </a:pPr>
            <a:r>
              <a:rPr lang="en-US" dirty="0" smtClean="0"/>
              <a:t>*Difference of two squares: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01739" y="3840480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4)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50302" y="4363700"/>
            <a:ext cx="2198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5(x + 2)(x – 2)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7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3024"/>
            <a:ext cx="10515600" cy="1325563"/>
          </a:xfrm>
        </p:spPr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360"/>
            <a:ext cx="10515600" cy="22258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6p</a:t>
            </a:r>
            <a:r>
              <a:rPr lang="en-US" baseline="30000" dirty="0" smtClean="0"/>
              <a:t>2</a:t>
            </a:r>
            <a:r>
              <a:rPr lang="en-US" dirty="0" smtClean="0"/>
              <a:t> + 15 p + 9</a:t>
            </a:r>
          </a:p>
          <a:p>
            <a:pPr marL="0" indent="0">
              <a:buNone/>
            </a:pPr>
            <a:r>
              <a:rPr lang="en-US" dirty="0" smtClean="0"/>
              <a:t>*Common factor of 3: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*Factor: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0569" y="1420836"/>
            <a:ext cx="2319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3(2p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+ 5p + 3)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2479" y="2425532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3(2p + 3)(p + 1)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34043"/>
            <a:ext cx="35805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>
                <a:latin typeface="+mj-lt"/>
              </a:rPr>
              <a:t>Ex 3</a:t>
            </a:r>
          </a:p>
          <a:p>
            <a:endParaRPr lang="en-US" sz="2800" u="sng" dirty="0">
              <a:latin typeface="+mj-lt"/>
            </a:endParaRPr>
          </a:p>
          <a:p>
            <a:r>
              <a:rPr lang="en-US" sz="2800" dirty="0" smtClean="0"/>
              <a:t>*Common factor or 2u: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99335" y="3580264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2u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+ 8u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99335" y="4442039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2u(u + 4)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678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 2x</a:t>
            </a:r>
            <a:r>
              <a:rPr lang="en-US" baseline="30000" dirty="0" smtClean="0"/>
              <a:t>2</a:t>
            </a:r>
            <a:r>
              <a:rPr lang="en-US" dirty="0" smtClean="0"/>
              <a:t> – 50 			2)  5x</a:t>
            </a:r>
            <a:r>
              <a:rPr lang="en-US" baseline="30000" dirty="0" smtClean="0"/>
              <a:t>2</a:t>
            </a:r>
            <a:r>
              <a:rPr lang="en-US" dirty="0" smtClean="0"/>
              <a:t> + 10x + 5			3)  4y</a:t>
            </a:r>
            <a:r>
              <a:rPr lang="en-US" baseline="30000" dirty="0" smtClean="0"/>
              <a:t>2</a:t>
            </a:r>
            <a:r>
              <a:rPr lang="en-US" dirty="0" smtClean="0"/>
              <a:t> – 4y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 3v</a:t>
            </a:r>
            <a:r>
              <a:rPr lang="en-US" baseline="30000" dirty="0" smtClean="0"/>
              <a:t>2</a:t>
            </a:r>
            <a:r>
              <a:rPr lang="en-US" dirty="0" smtClean="0"/>
              <a:t> – 18v			5)  12x</a:t>
            </a:r>
            <a:r>
              <a:rPr lang="en-US" baseline="30000" dirty="0" smtClean="0"/>
              <a:t>2</a:t>
            </a:r>
            <a:r>
              <a:rPr lang="en-US" dirty="0" smtClean="0"/>
              <a:t> + 3x + 3			6)  4u</a:t>
            </a:r>
            <a:r>
              <a:rPr lang="en-US" baseline="30000" dirty="0" smtClean="0"/>
              <a:t>2</a:t>
            </a:r>
            <a:r>
              <a:rPr lang="en-US" dirty="0" smtClean="0"/>
              <a:t> - 36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Finding Zeros of Quadratic Functions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  Find the zeros of a function means you are finding what values of x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will make the function equal zero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*Set the trinomial equal to zero and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zeros of </a:t>
            </a:r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– x – 6</a:t>
            </a:r>
          </a:p>
          <a:p>
            <a:pPr marL="0" indent="0">
              <a:buNone/>
            </a:pPr>
            <a:r>
              <a:rPr lang="en-US" dirty="0" smtClean="0"/>
              <a:t>*Set trinomial equal to zero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*Factor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*Solve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2370" y="2318864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x – 6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02915" y="3306726"/>
            <a:ext cx="250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 = (x – 3)(x + 2)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32837" y="4338083"/>
            <a:ext cx="1391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– 3 = 0</a:t>
            </a:r>
          </a:p>
          <a:p>
            <a:r>
              <a:rPr lang="en-US" sz="2800" b="1" dirty="0" smtClean="0"/>
              <a:t>x = 3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07051" y="4338083"/>
            <a:ext cx="1391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+ 2 = 0</a:t>
            </a:r>
          </a:p>
          <a:p>
            <a:r>
              <a:rPr lang="en-US" sz="2800" b="1" dirty="0" smtClean="0"/>
              <a:t>x = -2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85015" y="4423144"/>
            <a:ext cx="54880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*Zeros of the function are 3, 0</a:t>
            </a:r>
          </a:p>
          <a:p>
            <a:r>
              <a:rPr lang="en-US" sz="2800" b="1" dirty="0" smtClean="0"/>
              <a:t>*This means the x-intercepts of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the function are at (3,0) and (-2,0)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6858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zeros of 		</a:t>
            </a:r>
            <a:r>
              <a:rPr lang="en-US" dirty="0" smtClean="0"/>
              <a:t>2t</a:t>
            </a:r>
            <a:r>
              <a:rPr lang="en-US" baseline="30000" dirty="0" smtClean="0"/>
              <a:t>2</a:t>
            </a:r>
            <a:r>
              <a:rPr lang="en-US" dirty="0" smtClean="0"/>
              <a:t> – 17t + 45 = 3t – 5 </a:t>
            </a:r>
          </a:p>
          <a:p>
            <a:pPr marL="0" indent="0">
              <a:buNone/>
            </a:pPr>
            <a:r>
              <a:rPr lang="en-US" b="1" dirty="0" smtClean="0"/>
              <a:t>*</a:t>
            </a:r>
            <a:r>
              <a:rPr lang="en-US" dirty="0" smtClean="0"/>
              <a:t>Set equal to zero</a:t>
            </a:r>
          </a:p>
          <a:p>
            <a:pPr marL="0" indent="0">
              <a:buNone/>
            </a:pPr>
            <a:r>
              <a:rPr lang="en-US" b="1" dirty="0" smtClean="0"/>
              <a:t>*</a:t>
            </a:r>
            <a:r>
              <a:rPr lang="en-US" dirty="0" smtClean="0"/>
              <a:t>Can simplify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*Factor</a:t>
            </a:r>
          </a:p>
          <a:p>
            <a:pPr marL="0" indent="0">
              <a:buNone/>
            </a:pPr>
            <a:r>
              <a:rPr lang="en-US" dirty="0" smtClean="0"/>
              <a:t> - Equation is a perfect square</a:t>
            </a:r>
          </a:p>
          <a:p>
            <a:pPr marL="0" indent="0">
              <a:buNone/>
            </a:pPr>
            <a:r>
              <a:rPr lang="en-US" dirty="0" smtClean="0"/>
              <a:t>*Solve 	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45788" y="2300498"/>
            <a:ext cx="2672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20t + 50 = 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95906" y="2823718"/>
            <a:ext cx="29722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2(t</a:t>
            </a:r>
            <a:r>
              <a:rPr lang="en-US" sz="2800" baseline="30000" dirty="0"/>
              <a:t>2</a:t>
            </a:r>
            <a:r>
              <a:rPr lang="en-US" sz="2800" dirty="0"/>
              <a:t> – 10 t + 25) = </a:t>
            </a:r>
            <a:r>
              <a:rPr lang="en-US" sz="2800" dirty="0" smtClean="0"/>
              <a:t>0</a:t>
            </a:r>
          </a:p>
          <a:p>
            <a:r>
              <a:rPr lang="en-US" sz="2800" dirty="0" smtClean="0"/>
              <a:t>    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10t + 25 = 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47409" y="6369627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83828" y="4322618"/>
            <a:ext cx="166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(t – 5)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= 0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03820" y="4868457"/>
            <a:ext cx="1356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– 5 = 0</a:t>
            </a:r>
          </a:p>
          <a:p>
            <a:pPr algn="ctr"/>
            <a:r>
              <a:rPr lang="en-US" sz="2800" b="1" dirty="0" smtClean="0"/>
              <a:t>t = 5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52875" y="4944372"/>
            <a:ext cx="47085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</a:t>
            </a:r>
            <a:r>
              <a:rPr lang="en-US" sz="2800" b="1" dirty="0" smtClean="0"/>
              <a:t>Zero </a:t>
            </a:r>
            <a:r>
              <a:rPr lang="en-US" sz="2800" b="1" dirty="0" smtClean="0"/>
              <a:t>of the </a:t>
            </a:r>
            <a:r>
              <a:rPr lang="en-US" sz="2800" b="1" dirty="0" smtClean="0"/>
              <a:t>function is 5</a:t>
            </a:r>
            <a:endParaRPr lang="en-US" sz="2800" b="1" dirty="0" smtClean="0"/>
          </a:p>
          <a:p>
            <a:r>
              <a:rPr lang="en-US" sz="2800" b="1" dirty="0" smtClean="0"/>
              <a:t>*This means the </a:t>
            </a:r>
            <a:r>
              <a:rPr lang="en-US" sz="2800" b="1" dirty="0" smtClean="0"/>
              <a:t>x-intercept </a:t>
            </a:r>
            <a:r>
              <a:rPr lang="en-US" sz="2800" b="1" dirty="0" smtClean="0"/>
              <a:t>of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the function </a:t>
            </a:r>
            <a:r>
              <a:rPr lang="en-US" sz="2800" b="1" dirty="0" smtClean="0"/>
              <a:t>is (5,0)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4598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zeros of the function</a:t>
            </a:r>
          </a:p>
          <a:p>
            <a:pPr marL="0" indent="0">
              <a:buNone/>
            </a:pPr>
            <a:r>
              <a:rPr lang="en-US" dirty="0" smtClean="0"/>
              <a:t>1)  y = x</a:t>
            </a:r>
            <a:r>
              <a:rPr lang="en-US" baseline="30000" dirty="0" smtClean="0"/>
              <a:t>2</a:t>
            </a:r>
            <a:r>
              <a:rPr lang="en-US" dirty="0" smtClean="0"/>
              <a:t> + 3x – 18 					2)  y = 9t</a:t>
            </a:r>
            <a:r>
              <a:rPr lang="en-US" baseline="30000" dirty="0" smtClean="0"/>
              <a:t>2</a:t>
            </a:r>
            <a:r>
              <a:rPr lang="en-US" dirty="0" smtClean="0"/>
              <a:t> – 12t + 4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 6x</a:t>
            </a:r>
            <a:r>
              <a:rPr lang="en-US" baseline="30000" dirty="0" smtClean="0"/>
              <a:t>2</a:t>
            </a:r>
            <a:r>
              <a:rPr lang="en-US" dirty="0" smtClean="0"/>
              <a:t> – 7x = 3					4)  3x</a:t>
            </a:r>
            <a:r>
              <a:rPr lang="en-US" baseline="30000" dirty="0" smtClean="0"/>
              <a:t>2</a:t>
            </a:r>
            <a:r>
              <a:rPr lang="en-US" dirty="0" smtClean="0"/>
              <a:t> – x – 40 = x</a:t>
            </a:r>
            <a:r>
              <a:rPr lang="en-US" baseline="30000" dirty="0" smtClean="0"/>
              <a:t>2</a:t>
            </a:r>
            <a:r>
              <a:rPr lang="en-US" dirty="0" smtClean="0"/>
              <a:t> + 2x –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5.2:  Solving Quadratic Equations by Factoring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Objective:  Factor quadratic equations and solve quadratic equations 	        by factoring</a:t>
            </a:r>
          </a:p>
          <a:p>
            <a:pPr algn="l"/>
            <a:r>
              <a:rPr lang="en-US" b="1" dirty="0"/>
              <a:t>	</a:t>
            </a:r>
            <a:r>
              <a:rPr lang="en-US" b="1" dirty="0" smtClean="0"/>
              <a:t>        Find zeros of quadratic equations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37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Vocab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Binomials</a:t>
            </a:r>
            <a:r>
              <a:rPr lang="en-US" dirty="0" smtClean="0"/>
              <a:t> – an expression with two terms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ex:  2x – 5 or x + 1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Trinomials</a:t>
            </a:r>
            <a:r>
              <a:rPr lang="en-US" dirty="0" smtClean="0"/>
              <a:t> – an expression with three terms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		ex:  x</a:t>
            </a:r>
            <a:r>
              <a:rPr lang="en-US" baseline="30000" dirty="0" smtClean="0"/>
              <a:t>2</a:t>
            </a:r>
            <a:r>
              <a:rPr lang="en-US" dirty="0" smtClean="0"/>
              <a:t> + 8x + 15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Zeros</a:t>
            </a:r>
            <a:r>
              <a:rPr lang="en-US" dirty="0" smtClean="0"/>
              <a:t> – the </a:t>
            </a:r>
            <a:r>
              <a:rPr lang="en-US" dirty="0" smtClean="0"/>
              <a:t>x-intercepts </a:t>
            </a:r>
            <a:r>
              <a:rPr lang="en-US" dirty="0" smtClean="0"/>
              <a:t>of a function.  Also, the values of x that make 	</a:t>
            </a:r>
            <a:r>
              <a:rPr lang="en-US" smtClean="0"/>
              <a:t>  </a:t>
            </a:r>
            <a:r>
              <a:rPr lang="en-US" smtClean="0"/>
              <a:t> 	   the </a:t>
            </a:r>
            <a:r>
              <a:rPr lang="en-US" dirty="0" smtClean="0"/>
              <a:t>function equal to zero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76793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Factoring a Trinomial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43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*When factoring a trinomial, we are trying to split the function into two binomials</a:t>
            </a:r>
          </a:p>
          <a:p>
            <a:pPr marL="0" indent="0">
              <a:buNone/>
            </a:pPr>
            <a:r>
              <a:rPr lang="en-US" dirty="0" smtClean="0"/>
              <a:t>*Essentially, FOIL in reverse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6875" y="3454912"/>
            <a:ext cx="27382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Ex:</a:t>
            </a:r>
            <a:r>
              <a:rPr lang="en-US" sz="2800" dirty="0" smtClean="0"/>
              <a:t> 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12x – 28 </a:t>
            </a:r>
          </a:p>
          <a:p>
            <a:r>
              <a:rPr lang="en-US" sz="2800" dirty="0" smtClean="0"/>
              <a:t>       (x – 14)(x + 2)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0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9988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 In order to factor, we are trying to find the multiples of our last term whose sum is our middle term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71727"/>
            <a:ext cx="2295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12x – 28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30990" y="1848617"/>
            <a:ext cx="8814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Take a look at the last operation.  If it is “+”, signs of both binomials </a:t>
            </a:r>
          </a:p>
          <a:p>
            <a:r>
              <a:rPr lang="en-US" sz="2400" dirty="0" smtClean="0"/>
              <a:t>    will be the same.  If the sign is “–”, signs will be different  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436348" y="2403004"/>
            <a:ext cx="28135" cy="5205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30990" y="2679614"/>
            <a:ext cx="8544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*If signs are the same, the first operation will tell you what the sign</a:t>
            </a:r>
          </a:p>
          <a:p>
            <a:r>
              <a:rPr lang="en-US" sz="2400" dirty="0" smtClean="0"/>
              <a:t>  is.  If they are different, the larger number will have the same sign </a:t>
            </a:r>
          </a:p>
          <a:p>
            <a:r>
              <a:rPr lang="en-US" sz="2400" dirty="0" smtClean="0"/>
              <a:t>  as the first operation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14744" y="2389938"/>
            <a:ext cx="99645" cy="5205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4542" y="2923509"/>
            <a:ext cx="1776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Signs will be </a:t>
            </a:r>
          </a:p>
          <a:p>
            <a:r>
              <a:rPr lang="en-US" sz="2400" dirty="0" smtClean="0"/>
              <a:t>different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947" y="2877342"/>
            <a:ext cx="17343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Larger </a:t>
            </a:r>
          </a:p>
          <a:p>
            <a:r>
              <a:rPr lang="en-US" sz="2400" dirty="0" smtClean="0"/>
              <a:t>number </a:t>
            </a:r>
          </a:p>
          <a:p>
            <a:r>
              <a:rPr lang="en-US" sz="2400" dirty="0" smtClean="0"/>
              <a:t>will have </a:t>
            </a:r>
          </a:p>
          <a:p>
            <a:r>
              <a:rPr lang="en-US" sz="2400" dirty="0" smtClean="0"/>
              <a:t>the negative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9035" y="4126165"/>
            <a:ext cx="254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(         )(           )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96247" y="4156942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            –  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00762" y="4126165"/>
            <a:ext cx="41818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*What are the factors of 28</a:t>
            </a:r>
          </a:p>
          <a:p>
            <a:r>
              <a:rPr lang="en-US" sz="2800" dirty="0" smtClean="0"/>
              <a:t>that will add to -12?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171839" y="4171441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           </a:t>
            </a:r>
            <a:r>
              <a:rPr lang="en-US" sz="2800" b="1" dirty="0" err="1" smtClean="0"/>
              <a:t>x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54212" y="4171441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2            14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3273" y="5080272"/>
            <a:ext cx="2942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*FOIL to double check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41143" y="5852160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 + 2)(x – 14)</a:t>
            </a:r>
            <a:endParaRPr lang="en-US" sz="2800" dirty="0"/>
          </a:p>
        </p:txBody>
      </p:sp>
      <p:sp>
        <p:nvSpPr>
          <p:cNvPr id="20" name="Curved Down Arrow 19"/>
          <p:cNvSpPr/>
          <p:nvPr/>
        </p:nvSpPr>
        <p:spPr>
          <a:xfrm>
            <a:off x="4329447" y="5464077"/>
            <a:ext cx="1066800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4369253" y="5464077"/>
            <a:ext cx="1560394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4871304" y="6316551"/>
            <a:ext cx="533400" cy="3104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>
            <a:off x="4891206" y="6316551"/>
            <a:ext cx="1046897" cy="2896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7121" y="5852160"/>
            <a:ext cx="3058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14x + 2x – 28 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9362601" y="5852160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12x – 28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1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41888" y="1167468"/>
            <a:ext cx="3523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Factor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14 x + 24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358868" y="1690688"/>
            <a:ext cx="28135" cy="5205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96000" y="1659912"/>
            <a:ext cx="179294" cy="5512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16908" y="2292976"/>
            <a:ext cx="3390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Signs will be the same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838732" y="2183132"/>
            <a:ext cx="1842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Both signs</a:t>
            </a:r>
          </a:p>
          <a:p>
            <a:r>
              <a:rPr lang="en-US" sz="2800" dirty="0" smtClean="0"/>
              <a:t>Will be “–”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90433" y="3455118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             )(            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32425" y="3477916"/>
            <a:ext cx="2178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–               – 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31665" y="3505298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              </a:t>
            </a:r>
            <a:r>
              <a:rPr lang="en-US" sz="2800" dirty="0" err="1" smtClean="0"/>
              <a:t>x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30479" y="3485896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12              2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" y="4724400"/>
            <a:ext cx="2329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*Double check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176490" y="5342768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            )(             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452487" y="5358943"/>
            <a:ext cx="2178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–               – 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08533" y="5358943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              </a:t>
            </a:r>
            <a:r>
              <a:rPr lang="en-US" sz="2800" dirty="0" err="1" smtClean="0"/>
              <a:t>x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979009" y="5375118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12              2</a:t>
            </a:r>
            <a:endParaRPr lang="en-US" sz="2800" dirty="0"/>
          </a:p>
        </p:txBody>
      </p:sp>
      <p:sp>
        <p:nvSpPr>
          <p:cNvPr id="19" name="Curved Down Arrow 18"/>
          <p:cNvSpPr/>
          <p:nvPr/>
        </p:nvSpPr>
        <p:spPr>
          <a:xfrm>
            <a:off x="3468952" y="5116878"/>
            <a:ext cx="1513016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3508758" y="5116878"/>
            <a:ext cx="2213068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4103136" y="6012358"/>
            <a:ext cx="814592" cy="347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4123038" y="6012359"/>
            <a:ext cx="1598788" cy="324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29730" y="535894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292302" y="5358943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2x – 12x + 24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883493" y="5358943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14x + 24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300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Factor the trinomial</a:t>
            </a:r>
          </a:p>
          <a:p>
            <a:pPr marL="0" indent="0">
              <a:buNone/>
            </a:pPr>
            <a:r>
              <a:rPr lang="en-US" dirty="0" smtClean="0"/>
              <a:t>1)  x</a:t>
            </a:r>
            <a:r>
              <a:rPr lang="en-US" baseline="30000" dirty="0" smtClean="0"/>
              <a:t>2</a:t>
            </a:r>
            <a:r>
              <a:rPr lang="en-US" dirty="0" smtClean="0"/>
              <a:t> – 5x – 6		2)  y</a:t>
            </a:r>
            <a:r>
              <a:rPr lang="en-US" baseline="30000" dirty="0" smtClean="0"/>
              <a:t>2</a:t>
            </a:r>
            <a:r>
              <a:rPr lang="en-US" dirty="0" smtClean="0"/>
              <a:t> – 9y + 18		3)  r</a:t>
            </a:r>
            <a:r>
              <a:rPr lang="en-US" baseline="30000" dirty="0" smtClean="0"/>
              <a:t>2</a:t>
            </a:r>
            <a:r>
              <a:rPr lang="en-US" dirty="0" smtClean="0"/>
              <a:t> + 15r + 14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 q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+ 4q – 12		5)  x</a:t>
            </a:r>
            <a:r>
              <a:rPr lang="en-US" baseline="30000" dirty="0" smtClean="0"/>
              <a:t>2</a:t>
            </a:r>
            <a:r>
              <a:rPr lang="en-US" dirty="0" smtClean="0"/>
              <a:t> + 3x + 2		6)  z</a:t>
            </a:r>
            <a:r>
              <a:rPr lang="en-US" baseline="30000" dirty="0" smtClean="0"/>
              <a:t>2</a:t>
            </a:r>
            <a:r>
              <a:rPr lang="en-US" dirty="0" smtClean="0"/>
              <a:t> – z –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Factoring a Trinomial When x</a:t>
            </a:r>
            <a:r>
              <a:rPr lang="en-US" u="sng" baseline="30000" dirty="0" smtClean="0"/>
              <a:t>2</a:t>
            </a:r>
            <a:r>
              <a:rPr lang="en-US" u="sng" dirty="0" smtClean="0"/>
              <a:t> has a Coefficient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189515" y="1659912"/>
            <a:ext cx="3140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	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17x + 10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88402" y="4641822"/>
            <a:ext cx="5774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 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can only be broken into 3x and x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681355" y="2062142"/>
            <a:ext cx="210393" cy="5205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600744" y="2031366"/>
            <a:ext cx="179294" cy="5512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1652" y="2664430"/>
            <a:ext cx="3390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Signs will be the same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76" y="2554586"/>
            <a:ext cx="1842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Both signs</a:t>
            </a:r>
          </a:p>
          <a:p>
            <a:r>
              <a:rPr lang="en-US" sz="2800" dirty="0" smtClean="0"/>
              <a:t>Will be “–”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797989" y="3805294"/>
            <a:ext cx="3268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        –       )(       –     )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8381" y="3805294"/>
            <a:ext cx="2068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3x                 x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972231" y="3805294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2               5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988402" y="5185824"/>
            <a:ext cx="90732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 Double check Outside and Inside to make sure you get the </a:t>
            </a:r>
          </a:p>
          <a:p>
            <a:r>
              <a:rPr lang="en-US" sz="2800" dirty="0" smtClean="0"/>
              <a:t>    middle term</a:t>
            </a:r>
            <a:endParaRPr lang="en-US" sz="2800" dirty="0"/>
          </a:p>
        </p:txBody>
      </p:sp>
      <p:sp>
        <p:nvSpPr>
          <p:cNvPr id="19" name="Curved Down Arrow 18"/>
          <p:cNvSpPr/>
          <p:nvPr/>
        </p:nvSpPr>
        <p:spPr>
          <a:xfrm>
            <a:off x="3189474" y="3518899"/>
            <a:ext cx="2434842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4124250" y="4294083"/>
            <a:ext cx="855829" cy="347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98839" y="5878321"/>
            <a:ext cx="2472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-15x – 2x = -17x</a:t>
            </a:r>
            <a:endParaRPr lang="en-US" sz="2800" dirty="0"/>
          </a:p>
        </p:txBody>
      </p:sp>
      <p:sp>
        <p:nvSpPr>
          <p:cNvPr id="24" name="Freeform 23"/>
          <p:cNvSpPr/>
          <p:nvPr/>
        </p:nvSpPr>
        <p:spPr>
          <a:xfrm>
            <a:off x="7232073" y="5857539"/>
            <a:ext cx="301336" cy="426028"/>
          </a:xfrm>
          <a:custGeom>
            <a:avLst/>
            <a:gdLst>
              <a:gd name="connsiteX0" fmla="*/ 0 w 301336"/>
              <a:gd name="connsiteY0" fmla="*/ 249382 h 426028"/>
              <a:gd name="connsiteX1" fmla="*/ 93518 w 301336"/>
              <a:gd name="connsiteY1" fmla="*/ 426028 h 426028"/>
              <a:gd name="connsiteX2" fmla="*/ 301336 w 301336"/>
              <a:gd name="connsiteY2" fmla="*/ 0 h 42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336" h="426028">
                <a:moveTo>
                  <a:pt x="0" y="249382"/>
                </a:moveTo>
                <a:lnTo>
                  <a:pt x="93518" y="426028"/>
                </a:lnTo>
                <a:lnTo>
                  <a:pt x="301336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  <p:bldP spid="16" grpId="0"/>
      <p:bldP spid="17" grpId="0"/>
      <p:bldP spid="18" grpId="0"/>
      <p:bldP spid="19" grpId="0" animBg="1"/>
      <p:bldP spid="20" grpId="0" animBg="1"/>
      <p:bldP spid="21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428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4y</a:t>
            </a:r>
            <a:r>
              <a:rPr lang="en-US" baseline="30000" dirty="0" smtClean="0"/>
              <a:t>2</a:t>
            </a:r>
            <a:r>
              <a:rPr lang="en-US" dirty="0" smtClean="0"/>
              <a:t> – 4y – 3 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05744" y="2566555"/>
            <a:ext cx="2778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       –     )(      +    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34344" y="2566555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2y            </a:t>
            </a:r>
            <a:r>
              <a:rPr lang="en-US" sz="2800" dirty="0" err="1" smtClean="0"/>
              <a:t>2y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7202" y="2576946"/>
            <a:ext cx="161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3             1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83627" y="3522518"/>
            <a:ext cx="36447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 Check Last and Inside</a:t>
            </a:r>
          </a:p>
          <a:p>
            <a:pPr algn="ctr"/>
            <a:r>
              <a:rPr lang="en-US" sz="2800" dirty="0" smtClean="0"/>
              <a:t>2y – 6y</a:t>
            </a:r>
          </a:p>
          <a:p>
            <a:pPr algn="ctr"/>
            <a:r>
              <a:rPr lang="en-US" sz="2800" dirty="0" smtClean="0"/>
              <a:t>-4y</a:t>
            </a:r>
            <a:endParaRPr lang="en-US" sz="2800" dirty="0"/>
          </a:p>
        </p:txBody>
      </p:sp>
      <p:sp>
        <p:nvSpPr>
          <p:cNvPr id="8" name="Curved Down Arrow 7"/>
          <p:cNvSpPr/>
          <p:nvPr/>
        </p:nvSpPr>
        <p:spPr>
          <a:xfrm>
            <a:off x="4749227" y="2261599"/>
            <a:ext cx="2139946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562132" y="3036782"/>
            <a:ext cx="752175" cy="347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267548" y="4340466"/>
            <a:ext cx="301336" cy="426028"/>
          </a:xfrm>
          <a:custGeom>
            <a:avLst/>
            <a:gdLst>
              <a:gd name="connsiteX0" fmla="*/ 0 w 301336"/>
              <a:gd name="connsiteY0" fmla="*/ 249382 h 426028"/>
              <a:gd name="connsiteX1" fmla="*/ 93518 w 301336"/>
              <a:gd name="connsiteY1" fmla="*/ 426028 h 426028"/>
              <a:gd name="connsiteX2" fmla="*/ 301336 w 301336"/>
              <a:gd name="connsiteY2" fmla="*/ 0 h 42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336" h="426028">
                <a:moveTo>
                  <a:pt x="0" y="249382"/>
                </a:moveTo>
                <a:lnTo>
                  <a:pt x="93518" y="426028"/>
                </a:lnTo>
                <a:lnTo>
                  <a:pt x="301336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4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721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Opening Questions</vt:lpstr>
      <vt:lpstr>5.2:  Solving Quadratic Equations by Factoring</vt:lpstr>
      <vt:lpstr>Vocab</vt:lpstr>
      <vt:lpstr>Factoring a Trinomial</vt:lpstr>
      <vt:lpstr>PowerPoint Presentation</vt:lpstr>
      <vt:lpstr>Ex 2</vt:lpstr>
      <vt:lpstr>Now Try</vt:lpstr>
      <vt:lpstr>Factoring a Trinomial When x2 has a Coefficient</vt:lpstr>
      <vt:lpstr>Ex 2</vt:lpstr>
      <vt:lpstr>Now Try</vt:lpstr>
      <vt:lpstr>Special Factoring Patterns</vt:lpstr>
      <vt:lpstr>Factoring Monomials</vt:lpstr>
      <vt:lpstr>Ex 2</vt:lpstr>
      <vt:lpstr>Now Try</vt:lpstr>
      <vt:lpstr>Finding Zeros of Quadratic Functions</vt:lpstr>
      <vt:lpstr>Ex</vt:lpstr>
      <vt:lpstr>Ex 2</vt:lpstr>
      <vt:lpstr>Now Try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Adam Child</dc:creator>
  <cp:lastModifiedBy>Adam Child</cp:lastModifiedBy>
  <cp:revision>18</cp:revision>
  <dcterms:created xsi:type="dcterms:W3CDTF">2015-11-16T21:48:32Z</dcterms:created>
  <dcterms:modified xsi:type="dcterms:W3CDTF">2015-11-20T20:40:43Z</dcterms:modified>
</cp:coreProperties>
</file>