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8FF9-3B8E-4A92-B671-EDF97330CA3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5569-767F-41A6-AE4B-9972A224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9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8FF9-3B8E-4A92-B671-EDF97330CA3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5569-767F-41A6-AE4B-9972A224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6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8FF9-3B8E-4A92-B671-EDF97330CA3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5569-767F-41A6-AE4B-9972A224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6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8FF9-3B8E-4A92-B671-EDF97330CA3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5569-767F-41A6-AE4B-9972A224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1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8FF9-3B8E-4A92-B671-EDF97330CA3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5569-767F-41A6-AE4B-9972A224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5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8FF9-3B8E-4A92-B671-EDF97330CA3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5569-767F-41A6-AE4B-9972A224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7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8FF9-3B8E-4A92-B671-EDF97330CA3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5569-767F-41A6-AE4B-9972A224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8FF9-3B8E-4A92-B671-EDF97330CA3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5569-767F-41A6-AE4B-9972A224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9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8FF9-3B8E-4A92-B671-EDF97330CA3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5569-767F-41A6-AE4B-9972A224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6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8FF9-3B8E-4A92-B671-EDF97330CA3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5569-767F-41A6-AE4B-9972A224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7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8FF9-3B8E-4A92-B671-EDF97330CA3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5569-767F-41A6-AE4B-9972A224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8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48FF9-3B8E-4A92-B671-EDF97330CA32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E5569-767F-41A6-AE4B-9972A224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7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Use the equation y = 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.  Evaluate three values of x &lt; 0 and three values of x &gt; 0.  Graph the corresponding coordinate points</a:t>
            </a:r>
            <a:endParaRPr lang="en-US" sz="2800" b="1" dirty="0"/>
          </a:p>
        </p:txBody>
      </p:sp>
      <p:pic>
        <p:nvPicPr>
          <p:cNvPr id="4" name="Picture 3" descr="http://taylormath.pbworks.com/f/1193085651/f-206-15-ex-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667000"/>
            <a:ext cx="3695700" cy="369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922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Other Forms of Quadratic Equations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Vertex Form</a:t>
            </a:r>
            <a:r>
              <a:rPr lang="en-US" sz="2800" dirty="0" smtClean="0"/>
              <a:t> – f(x) = a(x – h)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k</a:t>
            </a:r>
            <a:endParaRPr lang="en-US" sz="2400" u="sng" dirty="0" smtClean="0"/>
          </a:p>
          <a:p>
            <a:pPr marL="457200" lvl="1" indent="0">
              <a:buNone/>
            </a:pPr>
            <a:r>
              <a:rPr lang="en-US" sz="2400" dirty="0" smtClean="0"/>
              <a:t>* Vertex @ (</a:t>
            </a:r>
            <a:r>
              <a:rPr lang="en-US" sz="2400" dirty="0" err="1" smtClean="0"/>
              <a:t>h,k</a:t>
            </a:r>
            <a:r>
              <a:rPr lang="en-US" sz="2400" dirty="0" smtClean="0"/>
              <a:t>)		* Axis of symmetry @ x = h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15036" y="2772852"/>
                <a:ext cx="9417963" cy="1464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u="sng" dirty="0" smtClean="0"/>
                  <a:t>Intercept Form</a:t>
                </a:r>
                <a:r>
                  <a:rPr lang="en-US" sz="2800" dirty="0" smtClean="0"/>
                  <a:t> – f(x) = a(x – p)(x – q)</a:t>
                </a:r>
              </a:p>
              <a:p>
                <a:pPr lvl="1"/>
                <a:r>
                  <a:rPr lang="en-US" sz="2800" dirty="0" smtClean="0"/>
                  <a:t>  </a:t>
                </a:r>
                <a:r>
                  <a:rPr lang="en-US" sz="2400" dirty="0" smtClean="0"/>
                  <a:t>*</a:t>
                </a:r>
                <a:r>
                  <a:rPr lang="en-US" sz="2800" dirty="0" smtClean="0"/>
                  <a:t> </a:t>
                </a:r>
                <a:r>
                  <a:rPr lang="en-US" sz="2400" dirty="0" smtClean="0"/>
                  <a:t>x-intercepts</a:t>
                </a:r>
                <a:r>
                  <a:rPr lang="en-US" sz="2800" dirty="0" smtClean="0"/>
                  <a:t> @ (p,0) and (q,0)</a:t>
                </a:r>
              </a:p>
              <a:p>
                <a:pPr lvl="1"/>
                <a:r>
                  <a:rPr lang="en-US" sz="2800" dirty="0"/>
                  <a:t> </a:t>
                </a:r>
                <a:r>
                  <a:rPr lang="en-US" sz="2800" dirty="0" smtClean="0"/>
                  <a:t> </a:t>
                </a:r>
                <a:r>
                  <a:rPr lang="en-US" sz="2400" dirty="0" smtClean="0"/>
                  <a:t>*axis of symmetry is halfway between p and q, or @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		</a:t>
                </a:r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36" y="2772852"/>
                <a:ext cx="9417963" cy="1464696"/>
              </a:xfrm>
              <a:prstGeom prst="rect">
                <a:avLst/>
              </a:prstGeom>
              <a:blipFill rotWithShape="1">
                <a:blip r:embed="rId2"/>
                <a:stretch>
                  <a:fillRect l="-1359" t="-3750" b="-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26409" y="4495800"/>
            <a:ext cx="767543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*In both forms, if a &gt; 0, graph opens up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      if a &lt; 0, graph opens down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      if |a| &gt; 1, graph is narrower than x</a:t>
            </a:r>
            <a:r>
              <a:rPr lang="en-US" sz="2800" baseline="30000" dirty="0" smtClean="0"/>
              <a:t>2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	      if |a| &lt; 1, graph is wider than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32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Graphing in Vertex Form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f(x)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(x + 3)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+ 4</a:t>
                </a:r>
              </a:p>
              <a:p>
                <a:r>
                  <a:rPr lang="en-US" dirty="0" smtClean="0"/>
                  <a:t>Opens down</a:t>
                </a:r>
              </a:p>
              <a:p>
                <a:r>
                  <a:rPr lang="en-US" dirty="0" smtClean="0"/>
                  <a:t>Wide</a:t>
                </a:r>
              </a:p>
              <a:p>
                <a:r>
                  <a:rPr lang="en-US" dirty="0" smtClean="0"/>
                  <a:t>Vertex @ (-3,4)</a:t>
                </a:r>
              </a:p>
              <a:p>
                <a:r>
                  <a:rPr lang="en-US" dirty="0" smtClean="0"/>
                  <a:t>f(-2) = 3.5</a:t>
                </a:r>
              </a:p>
              <a:p>
                <a:r>
                  <a:rPr lang="en-US" dirty="0" smtClean="0"/>
                  <a:t>f(-1) = 2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09800"/>
            <a:ext cx="5304534" cy="441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10937"/>
            <a:ext cx="5437610" cy="452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68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Graphing a Quadratic in Intercept Form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f(x) = -(x + 2)(x – 4)</a:t>
                </a:r>
              </a:p>
              <a:p>
                <a:r>
                  <a:rPr lang="en-US" sz="2400" dirty="0" smtClean="0"/>
                  <a:t>Opens down</a:t>
                </a:r>
              </a:p>
              <a:p>
                <a:r>
                  <a:rPr lang="en-US" sz="2400" dirty="0" smtClean="0"/>
                  <a:t>Standard width</a:t>
                </a:r>
              </a:p>
              <a:p>
                <a:r>
                  <a:rPr lang="en-US" sz="2400" dirty="0" smtClean="0"/>
                  <a:t>x-intercepts @ (-2,0)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(4,0)</a:t>
                </a:r>
              </a:p>
              <a:p>
                <a:r>
                  <a:rPr lang="en-US" sz="2400" dirty="0"/>
                  <a:t>x-</a:t>
                </a:r>
                <a:r>
                  <a:rPr lang="en-US" sz="2400" dirty="0" smtClean="0"/>
                  <a:t>coordinate of vertex: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		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−2+4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 = 1</a:t>
                </a:r>
              </a:p>
              <a:p>
                <a:r>
                  <a:rPr lang="en-US" sz="2400" dirty="0" smtClean="0"/>
                  <a:t>y-coordinate of vertex: 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f(1) = -[(1) + 2][(1) – 4]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-[(3)(-3)]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f(1) = 9</a:t>
                </a:r>
              </a:p>
              <a:p>
                <a:r>
                  <a:rPr lang="en-US" sz="2400" dirty="0" smtClean="0"/>
                  <a:t>Vertex @ (1,9)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19200"/>
            <a:ext cx="40862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1219200"/>
            <a:ext cx="4086225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5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Graph the following equations</a:t>
            </a:r>
          </a:p>
          <a:p>
            <a:pPr marL="0" indent="0">
              <a:buNone/>
            </a:pPr>
            <a:r>
              <a:rPr lang="en-US" sz="2400" dirty="0" smtClean="0"/>
              <a:t>1)  f(x) = -(x+5)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			2)  f(x) = 2(x – 3)(x + 1)</a:t>
            </a:r>
            <a:endParaRPr lang="en-US" sz="2400" dirty="0"/>
          </a:p>
        </p:txBody>
      </p:sp>
      <p:pic>
        <p:nvPicPr>
          <p:cNvPr id="4" name="Picture 3" descr="http://taylormath.pbworks.com/f/1193085651/f-206-15-ex-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68054"/>
            <a:ext cx="3695700" cy="369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aylormath.pbworks.com/f/1193085651/f-206-15-ex-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68054"/>
            <a:ext cx="3695700" cy="369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94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Converting to Standard Form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*If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x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dirty="0" smtClean="0"/>
                  <a:t> x, then (x+5)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(x+5)(x+5)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*If a quadratic equation is in vertex or intercept form, we can convert it to standard form by using FOIL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057400" y="4724400"/>
            <a:ext cx="4245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F</a:t>
            </a:r>
            <a:r>
              <a:rPr lang="en-US" sz="2400" dirty="0" smtClean="0"/>
              <a:t>irst   </a:t>
            </a:r>
            <a:r>
              <a:rPr lang="en-US" sz="5400" dirty="0" smtClean="0"/>
              <a:t>O</a:t>
            </a:r>
            <a:r>
              <a:rPr lang="en-US" sz="2400" dirty="0" smtClean="0"/>
              <a:t>utside   </a:t>
            </a:r>
            <a:r>
              <a:rPr lang="en-US" sz="5400" dirty="0" smtClean="0"/>
              <a:t>I</a:t>
            </a:r>
            <a:r>
              <a:rPr lang="en-US" sz="2400" dirty="0" smtClean="0"/>
              <a:t>nside   </a:t>
            </a:r>
            <a:r>
              <a:rPr lang="en-US" sz="5400" dirty="0" smtClean="0"/>
              <a:t>L</a:t>
            </a:r>
            <a:r>
              <a:rPr lang="en-US" sz="2400" dirty="0" smtClean="0"/>
              <a:t>ast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0291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72660"/>
            <a:ext cx="8229600" cy="46101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f(x) = (x + 3)(x + 5)</a:t>
            </a: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384473"/>
            <a:ext cx="4245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5400" u="sng" dirty="0" smtClean="0"/>
              <a:t>F</a:t>
            </a:r>
            <a:r>
              <a:rPr lang="en-US" sz="2400" u="sng" dirty="0" smtClean="0"/>
              <a:t>irst   </a:t>
            </a:r>
            <a:r>
              <a:rPr lang="en-US" sz="5400" u="sng" dirty="0" smtClean="0"/>
              <a:t>O</a:t>
            </a:r>
            <a:r>
              <a:rPr lang="en-US" sz="2400" u="sng" dirty="0" smtClean="0"/>
              <a:t>utside   </a:t>
            </a:r>
            <a:r>
              <a:rPr lang="en-US" sz="5400" u="sng" dirty="0" smtClean="0"/>
              <a:t>I</a:t>
            </a:r>
            <a:r>
              <a:rPr lang="en-US" sz="2400" u="sng" dirty="0" smtClean="0"/>
              <a:t>nside   </a:t>
            </a:r>
            <a:r>
              <a:rPr lang="en-US" sz="5400" u="sng" dirty="0" smtClean="0"/>
              <a:t>L</a:t>
            </a:r>
            <a:r>
              <a:rPr lang="en-US" sz="2400" u="sng" dirty="0" smtClean="0"/>
              <a:t>ast</a:t>
            </a:r>
            <a:endParaRPr lang="en-US" sz="5400" u="sng" dirty="0"/>
          </a:p>
        </p:txBody>
      </p:sp>
      <p:sp>
        <p:nvSpPr>
          <p:cNvPr id="28" name="Curved Down Arrow 27"/>
          <p:cNvSpPr/>
          <p:nvPr/>
        </p:nvSpPr>
        <p:spPr>
          <a:xfrm>
            <a:off x="1371600" y="2439359"/>
            <a:ext cx="1066800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Up Arrow 30"/>
          <p:cNvSpPr/>
          <p:nvPr/>
        </p:nvSpPr>
        <p:spPr>
          <a:xfrm>
            <a:off x="1905000" y="3315660"/>
            <a:ext cx="533400" cy="3104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urved Down Arrow 31"/>
          <p:cNvSpPr/>
          <p:nvPr/>
        </p:nvSpPr>
        <p:spPr>
          <a:xfrm>
            <a:off x="1411406" y="2439359"/>
            <a:ext cx="1560394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Curved Up Arrow 32"/>
          <p:cNvSpPr/>
          <p:nvPr/>
        </p:nvSpPr>
        <p:spPr>
          <a:xfrm>
            <a:off x="1924902" y="3315660"/>
            <a:ext cx="1046897" cy="2896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50417" y="2730885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3200" baseline="30000" dirty="0" smtClean="0"/>
              <a:t>2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4331417" y="2730885"/>
            <a:ext cx="776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+5x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4933929" y="2730885"/>
            <a:ext cx="776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+3x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5550617" y="2730885"/>
            <a:ext cx="806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+15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270241" y="1307812"/>
            <a:ext cx="8122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*When you FOIL, you are multiplying each term</a:t>
            </a:r>
            <a:endParaRPr lang="en-US" sz="32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352800" y="3023272"/>
            <a:ext cx="53340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445431" y="3023272"/>
            <a:ext cx="564969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42921" y="2730885"/>
            <a:ext cx="2109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x</a:t>
            </a:r>
            <a:r>
              <a:rPr lang="en-US" sz="3200" b="1" baseline="30000" dirty="0" smtClean="0"/>
              <a:t>2</a:t>
            </a:r>
            <a:r>
              <a:rPr lang="en-US" sz="3200" b="1" dirty="0"/>
              <a:t> </a:t>
            </a:r>
            <a:r>
              <a:rPr lang="en-US" sz="3200" b="1" dirty="0" smtClean="0"/>
              <a:t>+ 8x + 15</a:t>
            </a:r>
            <a:endParaRPr lang="en-US" sz="3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68522" y="4233081"/>
            <a:ext cx="3517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f(x) = -3(x + 1)(x – 5)</a:t>
            </a:r>
            <a:endParaRPr lang="en-US" sz="3200" dirty="0"/>
          </a:p>
        </p:txBody>
      </p:sp>
      <p:sp>
        <p:nvSpPr>
          <p:cNvPr id="47" name="Curved Down Arrow 46"/>
          <p:cNvSpPr/>
          <p:nvPr/>
        </p:nvSpPr>
        <p:spPr>
          <a:xfrm>
            <a:off x="1744639" y="3865763"/>
            <a:ext cx="1066800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urved Down Arrow 47"/>
          <p:cNvSpPr/>
          <p:nvPr/>
        </p:nvSpPr>
        <p:spPr>
          <a:xfrm>
            <a:off x="1784445" y="3865763"/>
            <a:ext cx="1560394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Curved Up Arrow 48"/>
          <p:cNvSpPr/>
          <p:nvPr/>
        </p:nvSpPr>
        <p:spPr>
          <a:xfrm>
            <a:off x="2258137" y="4808748"/>
            <a:ext cx="533400" cy="3104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Curved Up Arrow 49"/>
          <p:cNvSpPr/>
          <p:nvPr/>
        </p:nvSpPr>
        <p:spPr>
          <a:xfrm>
            <a:off x="2278039" y="4808748"/>
            <a:ext cx="1046897" cy="2896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619500" y="4525468"/>
            <a:ext cx="53340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201447" y="4233081"/>
            <a:ext cx="960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-3(x</a:t>
            </a:r>
            <a:r>
              <a:rPr lang="en-US" sz="3200" baseline="30000" dirty="0" smtClean="0"/>
              <a:t>2</a:t>
            </a:r>
            <a:endParaRPr lang="en-US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5107592" y="4233081"/>
            <a:ext cx="86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– 5x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5815380" y="4256121"/>
            <a:ext cx="660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 x</a:t>
            </a:r>
            <a:endParaRPr lang="en-US" sz="3200" dirty="0"/>
          </a:p>
        </p:txBody>
      </p:sp>
      <p:sp>
        <p:nvSpPr>
          <p:cNvPr id="55" name="TextBox 54"/>
          <p:cNvSpPr txBox="1"/>
          <p:nvPr/>
        </p:nvSpPr>
        <p:spPr>
          <a:xfrm>
            <a:off x="6445431" y="4284554"/>
            <a:ext cx="816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– 5)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4633082" y="4817856"/>
            <a:ext cx="26292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-3(x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4x – 5)</a:t>
            </a:r>
          </a:p>
          <a:p>
            <a:r>
              <a:rPr lang="en-US" sz="3200" b="1" dirty="0" smtClean="0"/>
              <a:t>-3x</a:t>
            </a:r>
            <a:r>
              <a:rPr lang="en-US" sz="3200" b="1" baseline="30000" dirty="0" smtClean="0"/>
              <a:t>2</a:t>
            </a:r>
            <a:r>
              <a:rPr lang="en-US" sz="3200" b="1" dirty="0" smtClean="0"/>
              <a:t> + 12x + 15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7423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42" grpId="0"/>
      <p:bldP spid="47" grpId="0" animBg="1"/>
      <p:bldP spid="48" grpId="0" animBg="1"/>
      <p:bldP spid="49" grpId="0" animBg="1"/>
      <p:bldP spid="50" grpId="0" animBg="1"/>
      <p:bldP spid="52" grpId="0"/>
      <p:bldP spid="53" grpId="0"/>
      <p:bldP spid="54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More FOIL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78729" y="1425653"/>
            <a:ext cx="3103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f(x) = 3(x – 1)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+ 8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82464" y="1718040"/>
            <a:ext cx="53340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88729" y="1425652"/>
            <a:ext cx="3047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3(x – 1)(x – 1) + 8</a:t>
            </a:r>
            <a:endParaRPr lang="en-US" sz="3200" dirty="0"/>
          </a:p>
        </p:txBody>
      </p:sp>
      <p:sp>
        <p:nvSpPr>
          <p:cNvPr id="7" name="Curved Down Arrow 6"/>
          <p:cNvSpPr/>
          <p:nvPr/>
        </p:nvSpPr>
        <p:spPr>
          <a:xfrm>
            <a:off x="4693696" y="1116500"/>
            <a:ext cx="1066800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4733502" y="1116500"/>
            <a:ext cx="1560394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5230509" y="1954700"/>
            <a:ext cx="533400" cy="3104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5250411" y="1954700"/>
            <a:ext cx="1046897" cy="2896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26016" y="2278250"/>
            <a:ext cx="33089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3(x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x – x + 1) + 8</a:t>
            </a:r>
          </a:p>
          <a:p>
            <a:r>
              <a:rPr lang="en-US" sz="3200" dirty="0" smtClean="0"/>
              <a:t>   3(x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2x + 1) + 8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3x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6x + 3 + 8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</a:t>
            </a:r>
            <a:r>
              <a:rPr lang="en-US" sz="3200" b="1" dirty="0" smtClean="0"/>
              <a:t>3x</a:t>
            </a:r>
            <a:r>
              <a:rPr lang="en-US" sz="3200" b="1" baseline="30000" dirty="0" smtClean="0"/>
              <a:t>2</a:t>
            </a:r>
            <a:r>
              <a:rPr lang="en-US" sz="3200" b="1" dirty="0" smtClean="0"/>
              <a:t> – 6x + 11</a:t>
            </a:r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29442" y="4495800"/>
                <a:ext cx="3161443" cy="787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(x + 2)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– 3</a:t>
                </a:r>
                <a:endParaRPr lang="en-US" sz="3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42" y="4495800"/>
                <a:ext cx="3161443" cy="787716"/>
              </a:xfrm>
              <a:prstGeom prst="rect">
                <a:avLst/>
              </a:prstGeom>
              <a:blipFill rotWithShape="1">
                <a:blip r:embed="rId2"/>
                <a:stretch>
                  <a:fillRect l="-5019" r="-1158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3536423" y="4889658"/>
            <a:ext cx="53340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276436" y="4495800"/>
                <a:ext cx="2932213" cy="787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(x + 2)(x + 2) - 3</a:t>
                </a:r>
                <a:endParaRPr lang="en-US" sz="3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436" y="4495800"/>
                <a:ext cx="2932213" cy="787716"/>
              </a:xfrm>
              <a:prstGeom prst="rect">
                <a:avLst/>
              </a:prstGeom>
              <a:blipFill rotWithShape="1">
                <a:blip r:embed="rId3"/>
                <a:stretch>
                  <a:fillRect r="-4158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rved Down Arrow 14"/>
          <p:cNvSpPr/>
          <p:nvPr/>
        </p:nvSpPr>
        <p:spPr>
          <a:xfrm>
            <a:off x="4720637" y="4301758"/>
            <a:ext cx="1066800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>
            <a:off x="4760443" y="4301758"/>
            <a:ext cx="1560394" cy="3880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5254038" y="5138709"/>
            <a:ext cx="533400" cy="31046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5273940" y="5138709"/>
            <a:ext cx="1046897" cy="2896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70557" y="5278878"/>
                <a:ext cx="3679212" cy="14830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(x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+ 2x + 2x + 4) – 3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(x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+ 4x + 4) – 3</a:t>
                </a:r>
                <a:endParaRPr lang="en-US" sz="32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57" y="5278878"/>
                <a:ext cx="3679212" cy="1483098"/>
              </a:xfrm>
              <a:prstGeom prst="rect">
                <a:avLst/>
              </a:prstGeom>
              <a:blipFill rotWithShape="1">
                <a:blip r:embed="rId4"/>
                <a:stretch>
                  <a:fillRect r="-3311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3155423" y="6324600"/>
            <a:ext cx="53340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690885" y="5930742"/>
                <a:ext cx="2744662" cy="787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x</a:t>
                </a:r>
                <a:r>
                  <a:rPr lang="en-US" sz="3200" baseline="30000" dirty="0" smtClean="0"/>
                  <a:t>2</a:t>
                </a:r>
                <a:r>
                  <a:rPr lang="en-US" sz="3200" dirty="0" smtClean="0"/>
                  <a:t> + 2x + 2 – 3 </a:t>
                </a:r>
                <a:endParaRPr lang="en-US" sz="32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885" y="5930742"/>
                <a:ext cx="2744662" cy="787716"/>
              </a:xfrm>
              <a:prstGeom prst="rect">
                <a:avLst/>
              </a:prstGeom>
              <a:blipFill rotWithShape="1">
                <a:blip r:embed="rId5"/>
                <a:stretch>
                  <a:fillRect r="-4656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6320837" y="6341423"/>
            <a:ext cx="533400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885905" y="5974260"/>
                <a:ext cx="2173993" cy="801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/>
                  <a:t>x</a:t>
                </a:r>
                <a:r>
                  <a:rPr lang="en-US" sz="3200" b="1" baseline="30000" dirty="0" smtClean="0"/>
                  <a:t>2</a:t>
                </a:r>
                <a:r>
                  <a:rPr lang="en-US" sz="3200" b="1" dirty="0" smtClean="0"/>
                  <a:t> + 2x – 1 </a:t>
                </a:r>
                <a:endParaRPr lang="en-US" sz="3200" b="1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5905" y="5974260"/>
                <a:ext cx="2173993" cy="801310"/>
              </a:xfrm>
              <a:prstGeom prst="rect">
                <a:avLst/>
              </a:prstGeom>
              <a:blipFill rotWithShape="1">
                <a:blip r:embed="rId6"/>
                <a:stretch>
                  <a:fillRect r="-6180" b="-12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96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4" grpId="0"/>
      <p:bldP spid="15" grpId="0" animBg="1"/>
      <p:bldP spid="16" grpId="0" animBg="1"/>
      <p:bldP spid="17" grpId="0" animBg="1"/>
      <p:bldP spid="18" grpId="0" animBg="1"/>
      <p:bldP spid="21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f(x) = (x + 1)</a:t>
            </a:r>
            <a:r>
              <a:rPr lang="en-US" baseline="30000" dirty="0" smtClean="0"/>
              <a:t>2</a:t>
            </a:r>
            <a:r>
              <a:rPr lang="en-US" dirty="0" smtClean="0"/>
              <a:t> – 8 		2)  y = -4(x + 2)(x – 2)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3)  y = 3(x – 2)</a:t>
            </a:r>
            <a:r>
              <a:rPr lang="en-US" baseline="30000" dirty="0" smtClean="0"/>
              <a:t>2</a:t>
            </a:r>
            <a:r>
              <a:rPr lang="en-US" dirty="0" smtClean="0"/>
              <a:t> + 1		4)  f(x) =(x – 3)(x – 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5.1:  Graphing Quadratic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/>
              <a:t>Objective:  Graph quadratic functions</a:t>
            </a:r>
          </a:p>
          <a:p>
            <a:pPr algn="l"/>
            <a:r>
              <a:rPr lang="en-US" sz="2800" b="1" dirty="0"/>
              <a:t> </a:t>
            </a:r>
            <a:r>
              <a:rPr lang="en-US" sz="2800" b="1" dirty="0" smtClean="0"/>
              <a:t>  	        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8016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Vocab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820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u="sng" dirty="0" smtClean="0"/>
                  <a:t>Quadratic Function</a:t>
                </a:r>
                <a:r>
                  <a:rPr lang="en-US" dirty="0" smtClean="0"/>
                  <a:t> – y = ax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</a:t>
                </a:r>
                <a:r>
                  <a:rPr lang="en-US" dirty="0" err="1" smtClean="0"/>
                  <a:t>bx</a:t>
                </a:r>
                <a:r>
                  <a:rPr lang="en-US" dirty="0" smtClean="0"/>
                  <a:t> + c where a</a:t>
                </a:r>
                <a14:m>
                  <m:oMath xmlns:m="http://schemas.openxmlformats.org/officeDocument/2006/math">
                    <m:r>
                      <a:rPr lang="en-US" i="1"/>
                      <m:t>≠</m:t>
                    </m:r>
                  </m:oMath>
                </a14:m>
                <a:r>
                  <a:rPr lang="en-US" dirty="0" smtClean="0"/>
                  <a:t>0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u="sng" dirty="0" smtClean="0"/>
                  <a:t>Parabola</a:t>
                </a:r>
                <a:r>
                  <a:rPr lang="en-US" dirty="0" smtClean="0"/>
                  <a:t> – a U-shaped figure that is the result of 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a quadratic function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u="sng" dirty="0" smtClean="0"/>
                  <a:t>Vertex</a:t>
                </a:r>
                <a:r>
                  <a:rPr lang="en-US" dirty="0" smtClean="0"/>
                  <a:t> – the lowest or highest point of a 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dirty="0"/>
                  <a:t>	 </a:t>
                </a:r>
                <a:r>
                  <a:rPr lang="en-US" dirty="0" smtClean="0"/>
                  <a:t>     quadratic function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u="sng" dirty="0" smtClean="0"/>
                  <a:t>Axis of Symmetry</a:t>
                </a:r>
                <a:r>
                  <a:rPr lang="en-US" dirty="0" smtClean="0"/>
                  <a:t> – an imaginary line that a graph 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      can be “folded” on and will 			      lie on top of itself</a:t>
                </a:r>
                <a:endParaRPr lang="en-US" u="sng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82000" cy="4525963"/>
              </a:xfrm>
              <a:blipFill rotWithShape="1">
                <a:blip r:embed="rId2"/>
                <a:stretch>
                  <a:fillRect l="-1673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4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The Graph of a Quadratic Equation</a:t>
            </a:r>
            <a:endParaRPr lang="en-US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4017849" y="5469956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= x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5248"/>
            <a:ext cx="4114800" cy="364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3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Characteristics of a Quadratic Function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f(x) = </a:t>
                </a:r>
                <a:r>
                  <a:rPr lang="en-US" dirty="0" smtClean="0"/>
                  <a:t>ax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</a:t>
                </a:r>
                <a:r>
                  <a:rPr lang="en-US" dirty="0" err="1" smtClean="0"/>
                  <a:t>bx</a:t>
                </a:r>
                <a:r>
                  <a:rPr lang="en-US" dirty="0" smtClean="0"/>
                  <a:t> + c</a:t>
                </a:r>
              </a:p>
              <a:p>
                <a:r>
                  <a:rPr lang="en-US" dirty="0" smtClean="0"/>
                  <a:t>If a &gt; 0, the graph opens upward.  If a &lt; 0, the graph opens downward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If |a|&gt;1, the graph is narrower than f(x)=x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.  If |a|&lt;1, the graph is wider than </a:t>
                </a:r>
                <a:r>
                  <a:rPr lang="en-US" dirty="0" smtClean="0"/>
                  <a:t>f(x)=x</a:t>
                </a:r>
                <a:r>
                  <a:rPr lang="en-US" baseline="30000" dirty="0" smtClean="0"/>
                  <a:t>2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The x-coordinate of the vertex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/>
                  <a:t>.  The y-coordinate is at 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The axis of symmetry is the vertical line at the x-coordinate of the vertex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2"/>
                <a:stretch>
                  <a:fillRect l="-1185" t="-2250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60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Ex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80999" y="838200"/>
            <a:ext cx="3145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Graph f(x) = 2x</a:t>
            </a:r>
            <a:r>
              <a:rPr lang="en-US" sz="2400" baseline="30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– 8x + 6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8599" y="1524001"/>
                <a:ext cx="4791696" cy="4004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a &gt; 0, opens up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|a| &gt; 1, narrower than f(x) = x</a:t>
                </a:r>
                <a:r>
                  <a:rPr lang="en-US" sz="2400" baseline="30000" dirty="0" smtClean="0"/>
                  <a:t>2</a:t>
                </a: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x-coordinate: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−(−8)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2(2)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= 2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y-coordinate: f(2) = </a:t>
                </a:r>
                <a:r>
                  <a:rPr lang="en-US" sz="2400" dirty="0" smtClean="0"/>
                  <a:t>2x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8x + 6</a:t>
                </a:r>
              </a:p>
              <a:p>
                <a:r>
                  <a:rPr lang="en-US" sz="2400" dirty="0" smtClean="0"/>
                  <a:t>			2(2)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– 8(2) + 6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    2(4) – 16 + 6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     8 – 16 + 6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f(2) = -2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Vertex @ (2,-2)</a:t>
                </a:r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1524001"/>
                <a:ext cx="4791696" cy="4004686"/>
              </a:xfrm>
              <a:prstGeom prst="rect">
                <a:avLst/>
              </a:prstGeom>
              <a:blipFill rotWithShape="1">
                <a:blip r:embed="rId2"/>
                <a:stretch>
                  <a:fillRect l="-1652" t="-1218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http://taylormath.pbworks.com/f/1193085651/f-206-15-ex-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14837"/>
            <a:ext cx="3695700" cy="36957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55341" y="5528687"/>
            <a:ext cx="4938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*Find two points on either side of the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axis of symmetry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7405687" y="4059743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57800" y="5572230"/>
            <a:ext cx="10679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f(1) = 0</a:t>
            </a:r>
          </a:p>
          <a:p>
            <a:r>
              <a:rPr lang="en-US" sz="2400" dirty="0" smtClean="0"/>
              <a:t>f(0) = 6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7179709" y="355433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02840" y="206636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54721" y="355433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915659" y="207016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7443787" y="1614837"/>
            <a:ext cx="0" cy="369570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6940940" y="2108264"/>
            <a:ext cx="497434" cy="2011836"/>
          </a:xfrm>
          <a:custGeom>
            <a:avLst/>
            <a:gdLst>
              <a:gd name="connsiteX0" fmla="*/ 0 w 497434"/>
              <a:gd name="connsiteY0" fmla="*/ 0 h 2011836"/>
              <a:gd name="connsiteX1" fmla="*/ 497434 w 497434"/>
              <a:gd name="connsiteY1" fmla="*/ 2011680 h 201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7434" h="2011836">
                <a:moveTo>
                  <a:pt x="0" y="0"/>
                </a:moveTo>
                <a:cubicBezTo>
                  <a:pt x="170078" y="1013155"/>
                  <a:pt x="340157" y="2026310"/>
                  <a:pt x="497434" y="20116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478271" y="2124858"/>
            <a:ext cx="475488" cy="1989734"/>
          </a:xfrm>
          <a:custGeom>
            <a:avLst/>
            <a:gdLst>
              <a:gd name="connsiteX0" fmla="*/ 475488 w 475488"/>
              <a:gd name="connsiteY0" fmla="*/ 0 h 1989734"/>
              <a:gd name="connsiteX1" fmla="*/ 0 w 475488"/>
              <a:gd name="connsiteY1" fmla="*/ 1989734 h 198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5488" h="1989734">
                <a:moveTo>
                  <a:pt x="475488" y="0"/>
                </a:moveTo>
                <a:cubicBezTo>
                  <a:pt x="335280" y="891844"/>
                  <a:pt x="195072" y="1783689"/>
                  <a:pt x="0" y="19897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2249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f(x) = -x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 + 12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15153" y="1331241"/>
                <a:ext cx="4264950" cy="4750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/>
                  <a:t>Opens downward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/>
                  <a:t>Standard width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/>
                  <a:t>x-coordinate vertex</a:t>
                </a:r>
                <a:r>
                  <a:rPr lang="en-US" sz="2400" dirty="0" smtClean="0"/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2(−1)</m:t>
                        </m:r>
                      </m:den>
                    </m:f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/>
                  <a:t>y-coordinate vertex</a:t>
                </a:r>
                <a:r>
                  <a:rPr lang="en-US" sz="2400" dirty="0" smtClean="0"/>
                  <a:t>:  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 = -(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) + 12</a:t>
                </a:r>
              </a:p>
              <a:p>
                <a:r>
                  <a:rPr lang="en-US" sz="2400" dirty="0" smtClean="0"/>
                  <a:t>   	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 + 12</a:t>
                </a:r>
              </a:p>
              <a:p>
                <a:r>
                  <a:rPr lang="en-US" sz="2400" dirty="0"/>
                  <a:t>	 </a:t>
                </a:r>
                <a:r>
                  <a:rPr lang="en-US" sz="24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48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	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49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 = 12.25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/>
                  <a:t>Vertex @</a:t>
                </a:r>
                <a:r>
                  <a:rPr lang="en-US" sz="2400" dirty="0" smtClean="0"/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, 12.25)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 smtClean="0"/>
                  <a:t>f(0) = 12, f(-1) = 10, f(-2) = 6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53" y="1331241"/>
                <a:ext cx="4264950" cy="4750147"/>
              </a:xfrm>
              <a:prstGeom prst="rect">
                <a:avLst/>
              </a:prstGeom>
              <a:blipFill rotWithShape="1">
                <a:blip r:embed="rId2"/>
                <a:stretch>
                  <a:fillRect l="-1857" t="-1026" b="-1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103" y="2209800"/>
            <a:ext cx="4657808" cy="3576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239" y="2220036"/>
            <a:ext cx="475567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56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Graph the following functions</a:t>
            </a:r>
          </a:p>
          <a:p>
            <a:pPr marL="0" indent="0">
              <a:buNone/>
            </a:pPr>
            <a:r>
              <a:rPr lang="en-US" sz="2400" dirty="0" smtClean="0"/>
              <a:t>1) f(x) =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+ 2x + 1				2) f(x) = -2x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8x – 5 </a:t>
            </a:r>
            <a:endParaRPr lang="en-US" sz="2400" dirty="0"/>
          </a:p>
        </p:txBody>
      </p:sp>
      <p:pic>
        <p:nvPicPr>
          <p:cNvPr id="4" name="Picture 3" descr="http://taylormath.pbworks.com/f/1193085651/f-206-15-ex-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3695700" cy="369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aylormath.pbworks.com/f/1193085651/f-206-15-ex-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164" y="2590800"/>
            <a:ext cx="3695700" cy="369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044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 Continued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3)  f(x) = -x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+ 4</a:t>
            </a:r>
            <a:endParaRPr lang="en-US" sz="2400" dirty="0"/>
          </a:p>
        </p:txBody>
      </p:sp>
      <p:pic>
        <p:nvPicPr>
          <p:cNvPr id="4" name="Picture 3" descr="http://taylormath.pbworks.com/f/1193085651/f-206-15-ex-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57400"/>
            <a:ext cx="3695700" cy="369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874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782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Opening Questions</vt:lpstr>
      <vt:lpstr>5.1:  Graphing Quadratic Functions</vt:lpstr>
      <vt:lpstr>Vocab</vt:lpstr>
      <vt:lpstr>The Graph of a Quadratic Equation</vt:lpstr>
      <vt:lpstr>Characteristics of a Quadratic Function</vt:lpstr>
      <vt:lpstr>Ex</vt:lpstr>
      <vt:lpstr>Ex 2</vt:lpstr>
      <vt:lpstr>Now Try</vt:lpstr>
      <vt:lpstr>Now Try Continued</vt:lpstr>
      <vt:lpstr>Other Forms of Quadratic Equations</vt:lpstr>
      <vt:lpstr>Graphing in Vertex Form</vt:lpstr>
      <vt:lpstr>Graphing a Quadratic in Intercept Form</vt:lpstr>
      <vt:lpstr>Now Try</vt:lpstr>
      <vt:lpstr>Converting to Standard Form</vt:lpstr>
      <vt:lpstr>First   Outside   Inside   Last</vt:lpstr>
      <vt:lpstr>More FOIL</vt:lpstr>
      <vt:lpstr>Now 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student</dc:creator>
  <cp:lastModifiedBy>student</cp:lastModifiedBy>
  <cp:revision>20</cp:revision>
  <dcterms:created xsi:type="dcterms:W3CDTF">2015-11-11T19:28:16Z</dcterms:created>
  <dcterms:modified xsi:type="dcterms:W3CDTF">2015-11-12T01:04:38Z</dcterms:modified>
</cp:coreProperties>
</file>