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86202-9DF2-450A-A402-1BA55B9B0E26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55430-3FA5-4E72-9A88-44F4B007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2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55430-3FA5-4E72-9A88-44F4B0074D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55430-3FA5-4E72-9A88-44F4B0074D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0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1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5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0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0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0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9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AD934-3292-4A75-A18E-0B23C30A3EC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EA7E-0C2B-4814-85F1-5F04EF3E5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2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Linear System</a:t>
            </a:r>
          </a:p>
          <a:p>
            <a:pPr marL="514350" indent="-514350">
              <a:buAutoNum type="arabicParenR"/>
            </a:pPr>
            <a:r>
              <a:rPr lang="en-US" dirty="0" smtClean="0"/>
              <a:t>x – 5y = 10			2)  y = 2x + 3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3x – 15y = 15			     -4x + 2y =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3)  x – y = -5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x + 3y =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Real Life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yesterday’s swim meet, Roosevelt High dominated in the individual events, with 24 individual-event placers scoring a total of 56 points.  A first place finish scores 5 points, second place scores 3 points, and third place scores one point.  Having as many third place finishers as first and second place combined really shows the teams </a:t>
            </a:r>
            <a:r>
              <a:rPr lang="en-US" dirty="0" smtClean="0"/>
              <a:t>depth.  Find the number of first, second, and third </a:t>
            </a:r>
            <a:r>
              <a:rPr lang="en-US" smtClean="0"/>
              <a:t>place finishers.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Real Life Application Continued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76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x: 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place finishers</a:t>
            </a:r>
          </a:p>
          <a:p>
            <a:pPr marL="0" indent="0">
              <a:buNone/>
            </a:pPr>
            <a:r>
              <a:rPr lang="en-US" sz="2400" dirty="0" smtClean="0"/>
              <a:t>y: 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place finishers</a:t>
            </a:r>
          </a:p>
          <a:p>
            <a:pPr marL="0" indent="0">
              <a:buNone/>
            </a:pPr>
            <a:r>
              <a:rPr lang="en-US" sz="2400" dirty="0" smtClean="0"/>
              <a:t>z: 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place finishers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676400"/>
            <a:ext cx="1869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Placers:</a:t>
            </a:r>
          </a:p>
          <a:p>
            <a:r>
              <a:rPr lang="en-US" sz="2400" dirty="0" smtClean="0"/>
              <a:t>Total Points:</a:t>
            </a:r>
          </a:p>
          <a:p>
            <a:r>
              <a:rPr lang="en-US" sz="2400" dirty="0" smtClean="0"/>
              <a:t>Third placers: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224371" y="1683649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64028" y="16999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08828" y="208246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8485" y="20987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224371" y="249106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64028" y="25073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078" y="3022077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+ z = </a:t>
            </a:r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77129" y="305191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6786" y="30682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4578" y="3432915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= </a:t>
            </a:r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77129" y="3508918"/>
            <a:ext cx="381000" cy="4041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6786" y="3525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39305" y="3274084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07730" y="3059658"/>
            <a:ext cx="23936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+ y + (x + y) = 24</a:t>
            </a:r>
          </a:p>
          <a:p>
            <a:r>
              <a:rPr lang="en-US" sz="2400" dirty="0" smtClean="0"/>
              <a:t>2x + 2y = 24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2466387" y="346118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06044" y="3477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3421" y="414606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3078" y="4162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4078" y="4081680"/>
            <a:ext cx="2076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5x + 3y + z = </a:t>
            </a:r>
            <a:r>
              <a:rPr lang="en-US" sz="2400" dirty="0" smtClean="0"/>
              <a:t>56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38939" y="456078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= </a:t>
            </a:r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27" name="Oval 26"/>
          <p:cNvSpPr/>
          <p:nvPr/>
        </p:nvSpPr>
        <p:spPr>
          <a:xfrm>
            <a:off x="51490" y="4636790"/>
            <a:ext cx="381000" cy="4041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1147" y="46531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01043" y="4343400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24519" y="4081680"/>
            <a:ext cx="27045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5x + 3y + </a:t>
            </a:r>
            <a:r>
              <a:rPr lang="en-US" sz="2400" dirty="0" smtClean="0"/>
              <a:t>(x + y) </a:t>
            </a:r>
            <a:r>
              <a:rPr lang="en-US" sz="2400" dirty="0"/>
              <a:t>= </a:t>
            </a:r>
            <a:r>
              <a:rPr lang="en-US" sz="2400" dirty="0" smtClean="0"/>
              <a:t>56</a:t>
            </a:r>
          </a:p>
          <a:p>
            <a:r>
              <a:rPr lang="en-US" sz="2400" dirty="0" smtClean="0"/>
              <a:t>6x + 4y = 56</a:t>
            </a:r>
            <a:endParaRPr lang="en-US" sz="2400" dirty="0"/>
          </a:p>
        </p:txBody>
      </p:sp>
      <p:sp>
        <p:nvSpPr>
          <p:cNvPr id="32" name="Oval 31"/>
          <p:cNvSpPr/>
          <p:nvPr/>
        </p:nvSpPr>
        <p:spPr>
          <a:xfrm>
            <a:off x="2683176" y="4493966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22833" y="45102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97293" y="529691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6950" y="5313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6456" y="5256578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2x + 2y = </a:t>
            </a:r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37" name="Oval 36"/>
          <p:cNvSpPr/>
          <p:nvPr/>
        </p:nvSpPr>
        <p:spPr>
          <a:xfrm>
            <a:off x="99951" y="571567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39608" y="573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64578" y="5703759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6x + 4y = </a:t>
            </a:r>
            <a:r>
              <a:rPr lang="en-US" sz="2400" dirty="0" smtClean="0"/>
              <a:t>56</a:t>
            </a:r>
            <a:endParaRPr lang="en-US" sz="2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983103" y="6162632"/>
            <a:ext cx="1789143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1920" y="5262176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-3(                     )</a:t>
            </a:r>
            <a:endParaRPr lang="en-US" sz="24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398996" y="5514731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22472" y="5265715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-6x – 6y = -72</a:t>
            </a:r>
            <a:endParaRPr lang="en-US" sz="24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285216" y="5934591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41206" y="5701749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6x + 4y = </a:t>
            </a:r>
            <a:r>
              <a:rPr lang="en-US" sz="2400" dirty="0" smtClean="0"/>
              <a:t>56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168485" y="6162632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-2y = -16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376812" y="6393464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885224" y="6121239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 = 8</a:t>
            </a:r>
            <a:endParaRPr lang="en-US" sz="2400" b="1" dirty="0"/>
          </a:p>
        </p:txBody>
      </p:sp>
      <p:sp>
        <p:nvSpPr>
          <p:cNvPr id="50" name="Oval 49"/>
          <p:cNvSpPr/>
          <p:nvPr/>
        </p:nvSpPr>
        <p:spPr>
          <a:xfrm>
            <a:off x="6066437" y="306241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106094" y="30787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81222" y="3032572"/>
            <a:ext cx="18646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2x + 2(8) = 24</a:t>
            </a:r>
          </a:p>
          <a:p>
            <a:r>
              <a:rPr lang="en-US" sz="2400" dirty="0" smtClean="0"/>
              <a:t>2x + 16 = 24</a:t>
            </a:r>
          </a:p>
          <a:p>
            <a:r>
              <a:rPr lang="en-US" sz="2400" dirty="0" smtClean="0"/>
              <a:t>2x = 8</a:t>
            </a:r>
          </a:p>
          <a:p>
            <a:r>
              <a:rPr lang="en-US" sz="2400" b="1" dirty="0" smtClean="0"/>
              <a:t>x = 4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128558" y="5082407"/>
            <a:ext cx="1572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(4) + (8) = z</a:t>
            </a:r>
          </a:p>
          <a:p>
            <a:r>
              <a:rPr lang="en-US" sz="2400" b="1" dirty="0" smtClean="0"/>
              <a:t>12 = z</a:t>
            </a:r>
            <a:endParaRPr lang="en-US" sz="2400" b="1" dirty="0"/>
          </a:p>
        </p:txBody>
      </p:sp>
      <p:sp>
        <p:nvSpPr>
          <p:cNvPr id="54" name="Oval 53"/>
          <p:cNvSpPr/>
          <p:nvPr/>
        </p:nvSpPr>
        <p:spPr>
          <a:xfrm>
            <a:off x="5727239" y="5116916"/>
            <a:ext cx="381000" cy="4041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766896" y="5133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13528" y="6051903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(4, 8, 12)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600418" y="1602281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+ z = </a:t>
            </a:r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550171" y="2037155"/>
            <a:ext cx="2076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5x + 3y + z = </a:t>
            </a:r>
            <a:r>
              <a:rPr lang="en-US" sz="2400" dirty="0" smtClean="0"/>
              <a:t>56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589828" y="240367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= </a:t>
            </a:r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481222" y="2983073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2x + 2y = </a:t>
            </a:r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6169596" y="5085740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= </a:t>
            </a:r>
            <a:r>
              <a:rPr lang="en-US" sz="2400" dirty="0" smtClean="0"/>
              <a:t>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10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3" grpId="0"/>
      <p:bldP spid="14" grpId="0" animBg="1"/>
      <p:bldP spid="15" grpId="0"/>
      <p:bldP spid="16" grpId="0"/>
      <p:bldP spid="17" grpId="0" animBg="1"/>
      <p:bldP spid="18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  <p:bldP spid="28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1" grpId="0"/>
      <p:bldP spid="43" grpId="0"/>
      <p:bldP spid="45" grpId="0"/>
      <p:bldP spid="46" grpId="0"/>
      <p:bldP spid="48" grpId="0"/>
      <p:bldP spid="50" grpId="0" animBg="1"/>
      <p:bldP spid="51" grpId="0"/>
      <p:bldP spid="54" grpId="0" animBg="1"/>
      <p:bldP spid="55" grpId="0"/>
      <p:bldP spid="56" grpId="0"/>
      <p:bldP spid="57" grpId="0"/>
      <p:bldP spid="58" grpId="0"/>
      <p:bldP spid="59" grpId="0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theater group sold a total of 440 tickets for $3,940. Each regular ticket costs $5, each premium ticket costs $15, and each elite ticket costs $25.  The number of regular tickets was three times the number of premium and elite tickets combined.  How many of each type of ticket were sold.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3.6:  Solving Systems of Linear Equations in Three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Objective:  Solve a system of linear equations in 	        three variables.</a:t>
            </a:r>
          </a:p>
          <a:p>
            <a:pPr algn="l"/>
            <a:r>
              <a:rPr lang="en-US" dirty="0"/>
              <a:t>	 </a:t>
            </a:r>
            <a:r>
              <a:rPr lang="en-US" dirty="0" smtClean="0"/>
              <a:t>       Use linear systems in three variables 	        to model real life situations.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Solving by Linear Combination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Take the first two equations and use linear combination to eliminate a variable to create a new equation </a:t>
            </a:r>
            <a:r>
              <a:rPr lang="en-US" b="1" dirty="0" smtClean="0"/>
              <a:t>4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Take either the first and third or second and third equations and use linear combination method to eliminate the same variable from </a:t>
            </a:r>
            <a:r>
              <a:rPr lang="en-US" u="sng" dirty="0" smtClean="0"/>
              <a:t>step 1</a:t>
            </a:r>
            <a:r>
              <a:rPr lang="en-US" dirty="0" smtClean="0"/>
              <a:t>.  </a:t>
            </a:r>
            <a:r>
              <a:rPr lang="en-US" smtClean="0"/>
              <a:t>This </a:t>
            </a:r>
            <a:r>
              <a:rPr lang="en-US" dirty="0" smtClean="0"/>
              <a:t>creates a new equation </a:t>
            </a:r>
            <a:r>
              <a:rPr lang="en-US" b="1" dirty="0" smtClean="0"/>
              <a:t>5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Take equation </a:t>
            </a:r>
            <a:r>
              <a:rPr lang="en-US" b="1" dirty="0" smtClean="0"/>
              <a:t>4</a:t>
            </a:r>
            <a:r>
              <a:rPr lang="en-US" dirty="0" smtClean="0"/>
              <a:t> and </a:t>
            </a:r>
            <a:r>
              <a:rPr lang="en-US" b="1" dirty="0" smtClean="0"/>
              <a:t>5</a:t>
            </a:r>
            <a:r>
              <a:rPr lang="en-US" dirty="0" smtClean="0"/>
              <a:t> and use linear combination to cancel out a variable</a:t>
            </a:r>
          </a:p>
          <a:p>
            <a:pPr marL="514350" indent="-514350">
              <a:buAutoNum type="arabicParenR"/>
            </a:pPr>
            <a:r>
              <a:rPr lang="en-US" dirty="0" smtClean="0"/>
              <a:t>Take solution from </a:t>
            </a:r>
            <a:r>
              <a:rPr lang="en-US" u="sng" dirty="0" smtClean="0"/>
              <a:t>step 3</a:t>
            </a:r>
            <a:r>
              <a:rPr lang="en-US" dirty="0" smtClean="0"/>
              <a:t> and plug into equation </a:t>
            </a:r>
            <a:r>
              <a:rPr lang="en-US" b="1" dirty="0" smtClean="0"/>
              <a:t>4</a:t>
            </a:r>
            <a:r>
              <a:rPr lang="en-US" dirty="0" smtClean="0"/>
              <a:t> or </a:t>
            </a:r>
            <a:r>
              <a:rPr lang="en-US" b="1" dirty="0" smtClean="0"/>
              <a:t>5</a:t>
            </a:r>
            <a:r>
              <a:rPr lang="en-US" dirty="0" smtClean="0"/>
              <a:t>.  Solve for the other variable</a:t>
            </a:r>
          </a:p>
          <a:p>
            <a:pPr marL="514350" indent="-514350">
              <a:buAutoNum type="arabicParenR"/>
            </a:pPr>
            <a:r>
              <a:rPr lang="en-US" dirty="0" smtClean="0"/>
              <a:t>Take solutions from </a:t>
            </a:r>
            <a:r>
              <a:rPr lang="en-US" u="sng" dirty="0" smtClean="0"/>
              <a:t>step 3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u="sng" dirty="0" smtClean="0"/>
              <a:t>step 4</a:t>
            </a:r>
            <a:r>
              <a:rPr lang="en-US" dirty="0" smtClean="0"/>
              <a:t> to solve for the last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9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/>
              <a:t>Ex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3x + 2y + 4z = 11</a:t>
            </a:r>
          </a:p>
          <a:p>
            <a:pPr marL="0" indent="0">
              <a:buNone/>
            </a:pPr>
            <a:r>
              <a:rPr lang="en-US" sz="2400" dirty="0" smtClean="0"/>
              <a:t>2x – y + 3z = 4</a:t>
            </a:r>
          </a:p>
          <a:p>
            <a:pPr marL="0" indent="0">
              <a:buNone/>
            </a:pPr>
            <a:r>
              <a:rPr lang="en-US" sz="2400" dirty="0" smtClean="0"/>
              <a:t>5x – 3y + 5z = -1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12743" y="74567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2743" y="123086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2471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112743" y="169895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17152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76923" y="284006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1:</a:t>
            </a:r>
            <a:endParaRPr lang="en-US" sz="2400" b="1" u="sng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76923" y="946666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72122" y="1447408"/>
            <a:ext cx="82827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88447" y="71884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28104" y="735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288447" y="1230476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28104" y="12468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663553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3x + 2y + 4z = 11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41690" y="1190143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– y + 3z = 4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786225" y="1190142"/>
            <a:ext cx="2249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2(                         )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81106" y="893994"/>
            <a:ext cx="39589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35559" y="1427002"/>
            <a:ext cx="441441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53200" y="689009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3x + 2y + 4z = 11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630944" y="1198406"/>
            <a:ext cx="2076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4x – 2y + 6z = 8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630944" y="1664732"/>
            <a:ext cx="20762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68801" y="1700794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7x + 10z = 19</a:t>
            </a:r>
            <a:endParaRPr lang="en-US" sz="2400" dirty="0"/>
          </a:p>
        </p:txBody>
      </p:sp>
      <p:sp>
        <p:nvSpPr>
          <p:cNvPr id="36" name="Oval 35"/>
          <p:cNvSpPr/>
          <p:nvPr/>
        </p:nvSpPr>
        <p:spPr>
          <a:xfrm>
            <a:off x="6440444" y="174715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480101" y="17634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52400" y="2286000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2:</a:t>
            </a:r>
            <a:endParaRPr lang="en-US" sz="2400" b="1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756204" y="2712384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– y + 3z = 4</a:t>
            </a:r>
            <a:endParaRPr lang="en-US" sz="2400" dirty="0"/>
          </a:p>
        </p:txBody>
      </p:sp>
      <p:sp>
        <p:nvSpPr>
          <p:cNvPr id="41" name="Oval 40"/>
          <p:cNvSpPr/>
          <p:nvPr/>
        </p:nvSpPr>
        <p:spPr>
          <a:xfrm>
            <a:off x="112743" y="274222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2400" y="27585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6954" y="3122244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5x – 3y + 5z = -1</a:t>
            </a:r>
            <a:endParaRPr lang="en-US" sz="2400" dirty="0"/>
          </a:p>
        </p:txBody>
      </p:sp>
      <p:sp>
        <p:nvSpPr>
          <p:cNvPr id="44" name="Oval 43"/>
          <p:cNvSpPr/>
          <p:nvPr/>
        </p:nvSpPr>
        <p:spPr>
          <a:xfrm>
            <a:off x="112743" y="320388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52400" y="32202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2349" y="2712383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-3(                         )</a:t>
            </a:r>
            <a:endParaRPr lang="en-US" sz="24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738710" y="2943217"/>
            <a:ext cx="39589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676923" y="3353076"/>
            <a:ext cx="39589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34604" y="2712384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-6x + 3y – 9z = -12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259638" y="3122243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5x – 3y + 5z = -1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200399" y="3583908"/>
            <a:ext cx="235506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05698" y="3589548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-x – 4z = -13</a:t>
            </a:r>
            <a:endParaRPr lang="en-US" sz="2400" dirty="0"/>
          </a:p>
        </p:txBody>
      </p:sp>
      <p:sp>
        <p:nvSpPr>
          <p:cNvPr id="56" name="Oval 55"/>
          <p:cNvSpPr/>
          <p:nvPr/>
        </p:nvSpPr>
        <p:spPr>
          <a:xfrm>
            <a:off x="3164355" y="361938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204012" y="36357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12743" y="4072984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3:</a:t>
            </a:r>
            <a:endParaRPr lang="en-US" sz="2400" b="1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493743" y="4534649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7x + 10z = 19</a:t>
            </a:r>
            <a:endParaRPr lang="en-US" sz="2400" dirty="0"/>
          </a:p>
        </p:txBody>
      </p:sp>
      <p:sp>
        <p:nvSpPr>
          <p:cNvPr id="60" name="Oval 59"/>
          <p:cNvSpPr/>
          <p:nvPr/>
        </p:nvSpPr>
        <p:spPr>
          <a:xfrm>
            <a:off x="165386" y="458101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05043" y="45973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09998" y="4996314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-x – 4z = -13</a:t>
            </a:r>
            <a:endParaRPr lang="en-US" sz="2400" dirty="0"/>
          </a:p>
        </p:txBody>
      </p:sp>
      <p:sp>
        <p:nvSpPr>
          <p:cNvPr id="63" name="Oval 62"/>
          <p:cNvSpPr/>
          <p:nvPr/>
        </p:nvSpPr>
        <p:spPr>
          <a:xfrm>
            <a:off x="152400" y="502615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92057" y="50424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207874" y="4782007"/>
            <a:ext cx="39589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06068" y="4999491"/>
            <a:ext cx="204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7(                     )</a:t>
            </a:r>
            <a:endParaRPr lang="en-US" sz="240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372122" y="5230324"/>
            <a:ext cx="39589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786260" y="4534649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7x + 10z = 19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750557" y="4985818"/>
            <a:ext cx="205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-7x – 28z = -91 </a:t>
            </a:r>
            <a:endParaRPr lang="en-US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702955" y="5421915"/>
            <a:ext cx="20762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36380" y="5479750"/>
            <a:ext cx="1409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-18z = -72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z = 4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746984" y="2471057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4:</a:t>
            </a:r>
            <a:endParaRPr lang="en-US" sz="2400" b="1" u="sng" dirty="0"/>
          </a:p>
        </p:txBody>
      </p:sp>
      <p:sp>
        <p:nvSpPr>
          <p:cNvPr id="74" name="TextBox 73"/>
          <p:cNvSpPr txBox="1"/>
          <p:nvPr/>
        </p:nvSpPr>
        <p:spPr>
          <a:xfrm>
            <a:off x="6256279" y="2901792"/>
            <a:ext cx="18982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-x – 4(4) = -13</a:t>
            </a:r>
          </a:p>
          <a:p>
            <a:r>
              <a:rPr lang="en-US" sz="2400" dirty="0" smtClean="0"/>
              <a:t>-x – 16 = -13</a:t>
            </a:r>
          </a:p>
          <a:p>
            <a:r>
              <a:rPr lang="en-US" sz="2400" dirty="0" smtClean="0"/>
              <a:t>-x = 3</a:t>
            </a:r>
          </a:p>
          <a:p>
            <a:r>
              <a:rPr lang="en-US" sz="2400" b="1" dirty="0" smtClean="0"/>
              <a:t>x = -3</a:t>
            </a:r>
            <a:endParaRPr lang="en-US" sz="2400" b="1" dirty="0"/>
          </a:p>
        </p:txBody>
      </p:sp>
      <p:sp>
        <p:nvSpPr>
          <p:cNvPr id="75" name="Oval 74"/>
          <p:cNvSpPr/>
          <p:nvPr/>
        </p:nvSpPr>
        <p:spPr>
          <a:xfrm>
            <a:off x="5914936" y="2931629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5954593" y="2947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898356" y="4379119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5:</a:t>
            </a:r>
            <a:endParaRPr lang="en-US" sz="2400" b="1" u="sng" dirty="0"/>
          </a:p>
        </p:txBody>
      </p:sp>
      <p:sp>
        <p:nvSpPr>
          <p:cNvPr id="79" name="TextBox 78"/>
          <p:cNvSpPr txBox="1"/>
          <p:nvPr/>
        </p:nvSpPr>
        <p:spPr>
          <a:xfrm>
            <a:off x="5360492" y="4812821"/>
            <a:ext cx="24432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2(-3) – y + 3(4) = 4</a:t>
            </a:r>
          </a:p>
          <a:p>
            <a:r>
              <a:rPr lang="en-US" sz="2400" dirty="0" smtClean="0"/>
              <a:t>-6 – y + 12 = 4</a:t>
            </a:r>
          </a:p>
          <a:p>
            <a:r>
              <a:rPr lang="en-US" sz="2400" dirty="0" smtClean="0"/>
              <a:t>-y = -2</a:t>
            </a:r>
          </a:p>
          <a:p>
            <a:r>
              <a:rPr lang="en-US" sz="2400" b="1" dirty="0" smtClean="0"/>
              <a:t>y = 2</a:t>
            </a:r>
            <a:endParaRPr lang="en-US" sz="2400" b="1" dirty="0"/>
          </a:p>
        </p:txBody>
      </p:sp>
      <p:sp>
        <p:nvSpPr>
          <p:cNvPr id="80" name="Oval 79"/>
          <p:cNvSpPr/>
          <p:nvPr/>
        </p:nvSpPr>
        <p:spPr>
          <a:xfrm>
            <a:off x="4969875" y="4842659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009532" y="4858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60310" y="6079914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(-3,2,4)</a:t>
            </a:r>
            <a:endParaRPr lang="en-US" sz="2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6295936" y="2892389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-x – 4z = -13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5430424" y="4802326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– y + 3z =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7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30" grpId="0"/>
      <p:bldP spid="31" grpId="0"/>
      <p:bldP spid="35" grpId="0"/>
      <p:bldP spid="36" grpId="0" animBg="1"/>
      <p:bldP spid="37" grpId="0"/>
      <p:bldP spid="38" grpId="0"/>
      <p:bldP spid="40" grpId="0"/>
      <p:bldP spid="41" grpId="0" animBg="1"/>
      <p:bldP spid="42" grpId="0"/>
      <p:bldP spid="43" grpId="0"/>
      <p:bldP spid="44" grpId="0" animBg="1"/>
      <p:bldP spid="45" grpId="0"/>
      <p:bldP spid="47" grpId="0"/>
      <p:bldP spid="50" grpId="0"/>
      <p:bldP spid="51" grpId="0"/>
      <p:bldP spid="55" grpId="0"/>
      <p:bldP spid="56" grpId="0" animBg="1"/>
      <p:bldP spid="57" grpId="0"/>
      <p:bldP spid="58" grpId="0"/>
      <p:bldP spid="59" grpId="0"/>
      <p:bldP spid="60" grpId="0" animBg="1"/>
      <p:bldP spid="61" grpId="0"/>
      <p:bldP spid="62" grpId="0"/>
      <p:bldP spid="63" grpId="0" animBg="1"/>
      <p:bldP spid="64" grpId="0"/>
      <p:bldP spid="66" grpId="0"/>
      <p:bldP spid="68" grpId="0"/>
      <p:bldP spid="69" grpId="0"/>
      <p:bldP spid="72" grpId="0"/>
      <p:bldP spid="75" grpId="0" animBg="1"/>
      <p:bldP spid="76" grpId="0"/>
      <p:bldP spid="78" grpId="0"/>
      <p:bldP spid="80" grpId="0" animBg="1"/>
      <p:bldP spid="81" grpId="0"/>
      <p:bldP spid="82" grpId="0"/>
      <p:bldP spid="84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/>
              <a:t>Ex 2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13992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+ 3y + 7z = -3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75657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– 6y + z = -4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37322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-x – 3y + 8z = 1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15857" y="74516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5514" y="7614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857" y="125166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514" y="12679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115857" y="1713326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5514" y="1729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09580" y="283500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1:</a:t>
            </a:r>
            <a:endParaRPr lang="en-US" sz="2400" b="1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76923" y="946666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17005" y="1406489"/>
            <a:ext cx="88339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2800" y="745165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+ 3y + 7z = -3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6085" y="1175656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– 6y + z = -4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0399" y="1175657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-2(                        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23587" y="986492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75890" y="1406488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57949" y="755659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+ 3y + 7z = -3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80203" y="1175657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-2x + 12y – 2z = 8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105237" y="1631879"/>
            <a:ext cx="2123499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41279" y="1659093"/>
            <a:ext cx="165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15y + 5z = 5</a:t>
            </a:r>
            <a:endParaRPr lang="en-US" sz="2400" dirty="0"/>
          </a:p>
        </p:txBody>
      </p:sp>
      <p:sp>
        <p:nvSpPr>
          <p:cNvPr id="27" name="Oval 26"/>
          <p:cNvSpPr/>
          <p:nvPr/>
        </p:nvSpPr>
        <p:spPr>
          <a:xfrm>
            <a:off x="6018292" y="168893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57949" y="17052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" y="2286000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2:</a:t>
            </a:r>
            <a:endParaRPr lang="en-US" sz="2400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496857" y="2745709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– 6y + z = -4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6857" y="3207374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-x – 3y + 8z = 1</a:t>
            </a:r>
            <a:endParaRPr lang="en-US" sz="2400" dirty="0"/>
          </a:p>
        </p:txBody>
      </p:sp>
      <p:sp>
        <p:nvSpPr>
          <p:cNvPr id="32" name="Oval 31"/>
          <p:cNvSpPr/>
          <p:nvPr/>
        </p:nvSpPr>
        <p:spPr>
          <a:xfrm>
            <a:off x="155514" y="282171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95171" y="2838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155514" y="328337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95171" y="32997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24856" y="3733800"/>
            <a:ext cx="2123499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4563" y="3778125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-9y + 9z = -3</a:t>
            </a:r>
            <a:endParaRPr lang="en-US" sz="2400" dirty="0"/>
          </a:p>
        </p:txBody>
      </p:sp>
      <p:sp>
        <p:nvSpPr>
          <p:cNvPr id="38" name="Oval 37"/>
          <p:cNvSpPr/>
          <p:nvPr/>
        </p:nvSpPr>
        <p:spPr>
          <a:xfrm>
            <a:off x="195171" y="380796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4828" y="38242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20731" y="2286000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3:</a:t>
            </a:r>
            <a:endParaRPr lang="en-US" sz="2400" b="1" u="sng" dirty="0"/>
          </a:p>
        </p:txBody>
      </p:sp>
      <p:sp>
        <p:nvSpPr>
          <p:cNvPr id="41" name="TextBox 40"/>
          <p:cNvSpPr txBox="1"/>
          <p:nvPr/>
        </p:nvSpPr>
        <p:spPr>
          <a:xfrm>
            <a:off x="3494314" y="2747665"/>
            <a:ext cx="165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15y + 5z = 5</a:t>
            </a:r>
            <a:endParaRPr lang="en-US" sz="2400" dirty="0"/>
          </a:p>
        </p:txBody>
      </p:sp>
      <p:sp>
        <p:nvSpPr>
          <p:cNvPr id="42" name="Oval 41"/>
          <p:cNvSpPr/>
          <p:nvPr/>
        </p:nvSpPr>
        <p:spPr>
          <a:xfrm>
            <a:off x="2791359" y="277750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831016" y="27938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13482" y="3243045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-9y + 9z = -3</a:t>
            </a:r>
            <a:endParaRPr lang="en-US" sz="2400" dirty="0"/>
          </a:p>
        </p:txBody>
      </p:sp>
      <p:sp>
        <p:nvSpPr>
          <p:cNvPr id="45" name="Oval 44"/>
          <p:cNvSpPr/>
          <p:nvPr/>
        </p:nvSpPr>
        <p:spPr>
          <a:xfrm>
            <a:off x="2791359" y="323916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31016" y="32554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41648" y="2747665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9(                     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3078141" y="3252366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-5(                      )</a:t>
            </a:r>
            <a:endParaRPr lang="en-US" sz="24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145728" y="2981119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14152" y="3484373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669204" y="2770183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135y + 45z + 45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746948" y="3243045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45y – 45z = 15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5670285" y="3703928"/>
            <a:ext cx="2123499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31481" y="3767629"/>
                <a:ext cx="1452642" cy="995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180y = 60</a:t>
                </a:r>
              </a:p>
              <a:p>
                <a:r>
                  <a:rPr lang="en-US" sz="2400" b="1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𝟔𝟎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𝟏𝟖𝟎</m:t>
                        </m:r>
                      </m:den>
                    </m:f>
                  </m:oMath>
                </a14:m>
                <a:r>
                  <a:rPr lang="en-US" sz="24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481" y="3767629"/>
                <a:ext cx="1452642" cy="995272"/>
              </a:xfrm>
              <a:prstGeom prst="rect">
                <a:avLst/>
              </a:prstGeom>
              <a:blipFill rotWithShape="1">
                <a:blip r:embed="rId2"/>
                <a:stretch>
                  <a:fillRect l="-6276" t="-4908" r="-1255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55791" y="4314966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4:</a:t>
            </a:r>
            <a:endParaRPr lang="en-US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4563" y="4776631"/>
                <a:ext cx="1866217" cy="2103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400" dirty="0" smtClean="0"/>
              </a:p>
              <a:p>
                <a:r>
                  <a:rPr lang="en-US" sz="2400" dirty="0" smtClean="0"/>
                  <a:t>-9(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) + 9z = -3</a:t>
                </a:r>
              </a:p>
              <a:p>
                <a:r>
                  <a:rPr lang="en-US" sz="2400" dirty="0" smtClean="0"/>
                  <a:t>-3 + 9z = -3</a:t>
                </a:r>
              </a:p>
              <a:p>
                <a:r>
                  <a:rPr lang="en-US" sz="2400" dirty="0" smtClean="0"/>
                  <a:t>9z = 0</a:t>
                </a:r>
              </a:p>
              <a:p>
                <a:r>
                  <a:rPr lang="en-US" sz="2400" b="1" dirty="0"/>
                  <a:t>z</a:t>
                </a:r>
                <a:r>
                  <a:rPr lang="en-US" sz="2400" b="1" dirty="0" smtClean="0"/>
                  <a:t> = 0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63" y="4776631"/>
                <a:ext cx="1866217" cy="2103140"/>
              </a:xfrm>
              <a:prstGeom prst="rect">
                <a:avLst/>
              </a:prstGeom>
              <a:blipFill rotWithShape="1">
                <a:blip r:embed="rId3"/>
                <a:stretch>
                  <a:fillRect l="-4902" r="-3922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/>
          <p:cNvSpPr/>
          <p:nvPr/>
        </p:nvSpPr>
        <p:spPr>
          <a:xfrm>
            <a:off x="195171" y="480646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34828" y="48227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87943" y="4165256"/>
            <a:ext cx="10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Step 5:</a:t>
            </a:r>
            <a:endParaRPr lang="en-US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01532" y="4626921"/>
                <a:ext cx="2566728" cy="2093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400" dirty="0" smtClean="0"/>
              </a:p>
              <a:p>
                <a:r>
                  <a:rPr lang="en-US" sz="2400" dirty="0" smtClean="0"/>
                  <a:t>2x + 3(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) + 7(0) = -3</a:t>
                </a:r>
              </a:p>
              <a:p>
                <a:r>
                  <a:rPr lang="en-US" sz="2400" dirty="0" smtClean="0"/>
                  <a:t>2x + 1 = -3</a:t>
                </a:r>
              </a:p>
              <a:p>
                <a:r>
                  <a:rPr lang="en-US" sz="2400" dirty="0" smtClean="0"/>
                  <a:t>2x = -4</a:t>
                </a:r>
              </a:p>
              <a:p>
                <a:r>
                  <a:rPr lang="en-US" sz="2400" b="1" dirty="0" smtClean="0"/>
                  <a:t>x = -2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532" y="4626921"/>
                <a:ext cx="2566728" cy="2093073"/>
              </a:xfrm>
              <a:prstGeom prst="rect">
                <a:avLst/>
              </a:prstGeom>
              <a:blipFill rotWithShape="1">
                <a:blip r:embed="rId4"/>
                <a:stretch>
                  <a:fillRect l="-3563" r="-2613" b="-5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/>
          <p:cNvSpPr/>
          <p:nvPr/>
        </p:nvSpPr>
        <p:spPr>
          <a:xfrm>
            <a:off x="2660189" y="465809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699846" y="4674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706375" y="5519639"/>
                <a:ext cx="1215397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(-2,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/>
                  <a:t>, 0)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375" y="5519639"/>
                <a:ext cx="1215397" cy="625812"/>
              </a:xfrm>
              <a:prstGeom prst="rect">
                <a:avLst/>
              </a:prstGeom>
              <a:blipFill rotWithShape="1">
                <a:blip r:embed="rId5"/>
                <a:stretch>
                  <a:fillRect l="-7500" r="-7000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22308" y="4762901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-9y + 9z = -3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4478" y="4629140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2x + 3y + 7z = -</a:t>
            </a:r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49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7" grpId="0"/>
      <p:bldP spid="18" grpId="0"/>
      <p:bldP spid="19" grpId="0"/>
      <p:bldP spid="22" grpId="0"/>
      <p:bldP spid="23" grpId="0"/>
      <p:bldP spid="26" grpId="0"/>
      <p:bldP spid="27" grpId="0" animBg="1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7" grpId="0"/>
      <p:bldP spid="38" grpId="0" animBg="1"/>
      <p:bldP spid="39" grpId="0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8" grpId="0"/>
      <p:bldP spid="49" grpId="0"/>
      <p:bldP spid="52" grpId="0"/>
      <p:bldP spid="53" grpId="0"/>
      <p:bldP spid="56" grpId="0"/>
      <p:bldP spid="59" grpId="0" animBg="1"/>
      <p:bldP spid="60" grpId="0"/>
      <p:bldP spid="61" grpId="0"/>
      <p:bldP spid="63" grpId="0" animBg="1"/>
      <p:bldP spid="64" grpId="0"/>
      <p:bldP spid="65" grpId="0"/>
      <p:bldP spid="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5x + 2y – z = -7		2) x – 2y – 3z = -1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 – 2y + 2z = 0		   2x + y + z = 6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3y + z = 17			     x + 3y – 2z = 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3) x + y + z = 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2x – y + z = 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		    3x – z = 0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Solving a System With No Solutions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*If at any point you get a false statement </a:t>
            </a:r>
          </a:p>
          <a:p>
            <a:pPr marL="0" indent="0">
              <a:buNone/>
            </a:pPr>
            <a:r>
              <a:rPr lang="en-US" dirty="0" smtClean="0"/>
              <a:t>(ex: 0=8), there are no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Solving a System with Many Solutions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13992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+ y + z = 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75657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+ y – z =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37322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x </a:t>
            </a:r>
            <a:r>
              <a:rPr lang="en-US" sz="2400" dirty="0"/>
              <a:t>+</a:t>
            </a:r>
            <a:r>
              <a:rPr lang="en-US" sz="2400" dirty="0" smtClean="0"/>
              <a:t> 2y + z = 4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15857" y="74516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5514" y="7614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857" y="125166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514" y="12679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115857" y="1713326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5514" y="1729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81200" y="946666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81200" y="1406489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755855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+ y + z = 2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971800" y="1217520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+ y – z = 2</a:t>
            </a:r>
          </a:p>
        </p:txBody>
      </p:sp>
      <p:sp>
        <p:nvSpPr>
          <p:cNvPr id="23" name="Oval 22"/>
          <p:cNvSpPr/>
          <p:nvPr/>
        </p:nvSpPr>
        <p:spPr>
          <a:xfrm>
            <a:off x="2630457" y="78702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670114" y="803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630457" y="129352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70114" y="13098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792393" y="1738665"/>
            <a:ext cx="1789143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23096" y="1863493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+ 2y = 4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2670114" y="190809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709771" y="19244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8800" y="815139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+ y – z =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8800" y="1276804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x </a:t>
            </a:r>
            <a:r>
              <a:rPr lang="en-US" sz="2400" dirty="0"/>
              <a:t>+</a:t>
            </a:r>
            <a:r>
              <a:rPr lang="en-US" sz="2400" dirty="0" smtClean="0"/>
              <a:t> 2y + z = 4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5297457" y="89114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337114" y="9074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6" name="Oval 35"/>
          <p:cNvSpPr/>
          <p:nvPr/>
        </p:nvSpPr>
        <p:spPr>
          <a:xfrm>
            <a:off x="5297457" y="135280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337114" y="1369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38800" y="1740229"/>
            <a:ext cx="1789143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79799" y="1810320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3x + 3y = 6</a:t>
            </a:r>
            <a:endParaRPr lang="en-US" sz="2400" dirty="0"/>
          </a:p>
        </p:txBody>
      </p:sp>
      <p:sp>
        <p:nvSpPr>
          <p:cNvPr id="40" name="Oval 39"/>
          <p:cNvSpPr/>
          <p:nvPr/>
        </p:nvSpPr>
        <p:spPr>
          <a:xfrm>
            <a:off x="5438456" y="186533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478113" y="18816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19303" y="2757964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+ 2y = 4</a:t>
            </a:r>
            <a:endParaRPr lang="en-US" sz="2400" dirty="0"/>
          </a:p>
        </p:txBody>
      </p:sp>
      <p:sp>
        <p:nvSpPr>
          <p:cNvPr id="43" name="Oval 42"/>
          <p:cNvSpPr/>
          <p:nvPr/>
        </p:nvSpPr>
        <p:spPr>
          <a:xfrm>
            <a:off x="273700" y="278780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13357" y="2804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50035" y="330177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3x + 3y = 6</a:t>
            </a:r>
            <a:endParaRPr lang="en-US" sz="2400" dirty="0"/>
          </a:p>
        </p:txBody>
      </p:sp>
      <p:sp>
        <p:nvSpPr>
          <p:cNvPr id="46" name="Oval 45"/>
          <p:cNvSpPr/>
          <p:nvPr/>
        </p:nvSpPr>
        <p:spPr>
          <a:xfrm>
            <a:off x="218449" y="333161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58106" y="3347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94689" y="2757964"/>
            <a:ext cx="190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3(                   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31192" y="3291281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-2(                   )</a:t>
            </a:r>
            <a:endParaRPr lang="en-US" sz="24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592357" y="2988797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26447" y="3532609"/>
            <a:ext cx="52347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26719" y="2757962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6x + 6y = 12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3115833" y="3290890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-6x – 6y = -12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126719" y="3710266"/>
            <a:ext cx="1789143" cy="7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54307" y="3763441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 = 0</a:t>
            </a:r>
            <a:endParaRPr lang="en-US" sz="24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4581536" y="3532609"/>
            <a:ext cx="1047420" cy="4616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96299" y="3106223"/>
            <a:ext cx="3446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means we have many</a:t>
            </a:r>
          </a:p>
          <a:p>
            <a:r>
              <a:rPr lang="en-US" sz="2400" dirty="0" smtClean="0"/>
              <a:t>solutions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218449" y="4114800"/>
            <a:ext cx="717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*Take either equation       or       and solve for a variable</a:t>
            </a:r>
            <a:endParaRPr lang="en-US" sz="2400" b="1" dirty="0"/>
          </a:p>
        </p:txBody>
      </p:sp>
      <p:sp>
        <p:nvSpPr>
          <p:cNvPr id="64" name="Oval 63"/>
          <p:cNvSpPr/>
          <p:nvPr/>
        </p:nvSpPr>
        <p:spPr>
          <a:xfrm>
            <a:off x="3087062" y="413414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126719" y="41504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6" name="Oval 65"/>
          <p:cNvSpPr/>
          <p:nvPr/>
        </p:nvSpPr>
        <p:spPr>
          <a:xfrm>
            <a:off x="3830790" y="414726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870447" y="4163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54700" y="4576465"/>
            <a:ext cx="15071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2y = 4 – 2x</a:t>
            </a:r>
          </a:p>
          <a:p>
            <a:r>
              <a:rPr lang="en-US" sz="2400" b="1" dirty="0" smtClean="0"/>
              <a:t>y = 2 - x</a:t>
            </a:r>
            <a:endParaRPr lang="en-US" sz="2400" b="1" dirty="0"/>
          </a:p>
        </p:txBody>
      </p:sp>
      <p:sp>
        <p:nvSpPr>
          <p:cNvPr id="70" name="Oval 69"/>
          <p:cNvSpPr/>
          <p:nvPr/>
        </p:nvSpPr>
        <p:spPr>
          <a:xfrm>
            <a:off x="301718" y="462106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41375" y="4637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239645" y="4576465"/>
            <a:ext cx="6222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*Take isolated variable and plug into one of the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original equations</a:t>
            </a:r>
            <a:endParaRPr lang="en-US" sz="2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2735989" y="5315129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x + (2 – x) + z = 2</a:t>
            </a:r>
          </a:p>
          <a:p>
            <a:r>
              <a:rPr lang="en-US" sz="2400" dirty="0" smtClean="0"/>
              <a:t>2 + z = 2</a:t>
            </a:r>
          </a:p>
          <a:p>
            <a:r>
              <a:rPr lang="en-US" sz="2400" b="1" dirty="0" smtClean="0"/>
              <a:t>z = 0</a:t>
            </a:r>
            <a:endParaRPr lang="en-US" sz="2400" b="1" dirty="0"/>
          </a:p>
        </p:txBody>
      </p:sp>
      <p:sp>
        <p:nvSpPr>
          <p:cNvPr id="77" name="Oval 76"/>
          <p:cNvSpPr/>
          <p:nvPr/>
        </p:nvSpPr>
        <p:spPr>
          <a:xfrm>
            <a:off x="2394646" y="5346302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434303" y="5362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19800" y="5536802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(x, 2 – x, 0)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3987" y="4576465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2x + 2y = </a:t>
            </a:r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31966" y="5316464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+ y + z = </a:t>
            </a:r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69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21" grpId="0"/>
      <p:bldP spid="22" grpId="0"/>
      <p:bldP spid="23" grpId="0" animBg="1"/>
      <p:bldP spid="24" grpId="0"/>
      <p:bldP spid="25" grpId="0" animBg="1"/>
      <p:bldP spid="26" grpId="0"/>
      <p:bldP spid="29" grpId="0"/>
      <p:bldP spid="30" grpId="0" animBg="1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39" grpId="0"/>
      <p:bldP spid="40" grpId="0" animBg="1"/>
      <p:bldP spid="41" grpId="0"/>
      <p:bldP spid="42" grpId="0"/>
      <p:bldP spid="43" grpId="0" animBg="1"/>
      <p:bldP spid="44" grpId="0"/>
      <p:bldP spid="45" grpId="0"/>
      <p:bldP spid="46" grpId="0" animBg="1"/>
      <p:bldP spid="47" grpId="0"/>
      <p:bldP spid="48" grpId="0"/>
      <p:bldP spid="49" grpId="0"/>
      <p:bldP spid="52" grpId="0"/>
      <p:bldP spid="53" grpId="0"/>
      <p:bldP spid="56" grpId="0"/>
      <p:bldP spid="62" grpId="0"/>
      <p:bldP spid="63" grpId="0"/>
      <p:bldP spid="64" grpId="0" animBg="1"/>
      <p:bldP spid="65" grpId="0"/>
      <p:bldP spid="66" grpId="0" animBg="1"/>
      <p:bldP spid="67" grpId="0"/>
      <p:bldP spid="70" grpId="0" animBg="1"/>
      <p:bldP spid="71" grpId="0"/>
      <p:bldP spid="72" grpId="0"/>
      <p:bldP spid="77" grpId="0" animBg="1"/>
      <p:bldP spid="78" grpId="0"/>
      <p:bldP spid="79" grpId="0"/>
      <p:bldP spid="3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 – 2y + z = -6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2x – 3y = -7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-x + 3y – 3z =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1135</Words>
  <Application>Microsoft Office PowerPoint</Application>
  <PresentationFormat>On-screen Show (4:3)</PresentationFormat>
  <Paragraphs>238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Opening Questions</vt:lpstr>
      <vt:lpstr>3.6:  Solving Systems of Linear Equations in Three Variables</vt:lpstr>
      <vt:lpstr>Solving by Linear Combination</vt:lpstr>
      <vt:lpstr>Ex</vt:lpstr>
      <vt:lpstr>Ex 2</vt:lpstr>
      <vt:lpstr>Now Try</vt:lpstr>
      <vt:lpstr>Solving a System With No Solutions</vt:lpstr>
      <vt:lpstr>Solving a System with Many Solutions</vt:lpstr>
      <vt:lpstr>Now Try</vt:lpstr>
      <vt:lpstr>Real Life Application</vt:lpstr>
      <vt:lpstr>Real Life Application Continued</vt:lpstr>
      <vt:lpstr>Now 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Adam Child</cp:lastModifiedBy>
  <cp:revision>22</cp:revision>
  <dcterms:created xsi:type="dcterms:W3CDTF">2015-11-02T01:04:42Z</dcterms:created>
  <dcterms:modified xsi:type="dcterms:W3CDTF">2015-11-04T12:53:37Z</dcterms:modified>
</cp:coreProperties>
</file>