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A4125BD-F0ED-4D80-94E6-CF351BA41A69}">
          <p14:sldIdLst>
            <p14:sldId id="257"/>
            <p14:sldId id="256"/>
            <p14:sldId id="258"/>
            <p14:sldId id="259"/>
            <p14:sldId id="260"/>
            <p14:sldId id="261"/>
            <p14:sldId id="262"/>
            <p14:sldId id="263"/>
            <p14:sldId id="264"/>
            <p14:sldId id="265"/>
            <p14:sldId id="266"/>
            <p14:sldId id="267"/>
            <p14:sldId id="26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344"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42ACB0E-6AB9-4870-BA18-806E516801AD}" type="datetimeFigureOut">
              <a:rPr lang="en-US" smtClean="0"/>
              <a:t>10/28/2015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E7AEEC-DB9F-42FD-85FF-EE9D171183CA}" type="slidenum">
              <a:rPr lang="en-US" smtClean="0"/>
              <a:t>‹#›</a:t>
            </a:fld>
            <a:endParaRPr lang="en-US"/>
          </a:p>
        </p:txBody>
      </p:sp>
    </p:spTree>
    <p:extLst>
      <p:ext uri="{BB962C8B-B14F-4D97-AF65-F5344CB8AC3E}">
        <p14:creationId xmlns:p14="http://schemas.microsoft.com/office/powerpoint/2010/main" val="2125485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2ACB0E-6AB9-4870-BA18-806E516801AD}" type="datetimeFigureOut">
              <a:rPr lang="en-US" smtClean="0"/>
              <a:t>10/28/2015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E7AEEC-DB9F-42FD-85FF-EE9D171183CA}" type="slidenum">
              <a:rPr lang="en-US" smtClean="0"/>
              <a:t>‹#›</a:t>
            </a:fld>
            <a:endParaRPr lang="en-US"/>
          </a:p>
        </p:txBody>
      </p:sp>
    </p:spTree>
    <p:extLst>
      <p:ext uri="{BB962C8B-B14F-4D97-AF65-F5344CB8AC3E}">
        <p14:creationId xmlns:p14="http://schemas.microsoft.com/office/powerpoint/2010/main" val="10684727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2ACB0E-6AB9-4870-BA18-806E516801AD}" type="datetimeFigureOut">
              <a:rPr lang="en-US" smtClean="0"/>
              <a:t>10/28/2015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E7AEEC-DB9F-42FD-85FF-EE9D171183CA}" type="slidenum">
              <a:rPr lang="en-US" smtClean="0"/>
              <a:t>‹#›</a:t>
            </a:fld>
            <a:endParaRPr lang="en-US"/>
          </a:p>
        </p:txBody>
      </p:sp>
    </p:spTree>
    <p:extLst>
      <p:ext uri="{BB962C8B-B14F-4D97-AF65-F5344CB8AC3E}">
        <p14:creationId xmlns:p14="http://schemas.microsoft.com/office/powerpoint/2010/main" val="38401279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2ACB0E-6AB9-4870-BA18-806E516801AD}" type="datetimeFigureOut">
              <a:rPr lang="en-US" smtClean="0"/>
              <a:t>10/28/2015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E7AEEC-DB9F-42FD-85FF-EE9D171183CA}" type="slidenum">
              <a:rPr lang="en-US" smtClean="0"/>
              <a:t>‹#›</a:t>
            </a:fld>
            <a:endParaRPr lang="en-US"/>
          </a:p>
        </p:txBody>
      </p:sp>
    </p:spTree>
    <p:extLst>
      <p:ext uri="{BB962C8B-B14F-4D97-AF65-F5344CB8AC3E}">
        <p14:creationId xmlns:p14="http://schemas.microsoft.com/office/powerpoint/2010/main" val="2075615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42ACB0E-6AB9-4870-BA18-806E516801AD}" type="datetimeFigureOut">
              <a:rPr lang="en-US" smtClean="0"/>
              <a:t>10/28/2015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E7AEEC-DB9F-42FD-85FF-EE9D171183CA}" type="slidenum">
              <a:rPr lang="en-US" smtClean="0"/>
              <a:t>‹#›</a:t>
            </a:fld>
            <a:endParaRPr lang="en-US"/>
          </a:p>
        </p:txBody>
      </p:sp>
    </p:spTree>
    <p:extLst>
      <p:ext uri="{BB962C8B-B14F-4D97-AF65-F5344CB8AC3E}">
        <p14:creationId xmlns:p14="http://schemas.microsoft.com/office/powerpoint/2010/main" val="40239590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42ACB0E-6AB9-4870-BA18-806E516801AD}" type="datetimeFigureOut">
              <a:rPr lang="en-US" smtClean="0"/>
              <a:t>10/28/2015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E7AEEC-DB9F-42FD-85FF-EE9D171183CA}" type="slidenum">
              <a:rPr lang="en-US" smtClean="0"/>
              <a:t>‹#›</a:t>
            </a:fld>
            <a:endParaRPr lang="en-US"/>
          </a:p>
        </p:txBody>
      </p:sp>
    </p:spTree>
    <p:extLst>
      <p:ext uri="{BB962C8B-B14F-4D97-AF65-F5344CB8AC3E}">
        <p14:creationId xmlns:p14="http://schemas.microsoft.com/office/powerpoint/2010/main" val="118722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42ACB0E-6AB9-4870-BA18-806E516801AD}" type="datetimeFigureOut">
              <a:rPr lang="en-US" smtClean="0"/>
              <a:t>10/28/2015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E7AEEC-DB9F-42FD-85FF-EE9D171183CA}" type="slidenum">
              <a:rPr lang="en-US" smtClean="0"/>
              <a:t>‹#›</a:t>
            </a:fld>
            <a:endParaRPr lang="en-US"/>
          </a:p>
        </p:txBody>
      </p:sp>
    </p:spTree>
    <p:extLst>
      <p:ext uri="{BB962C8B-B14F-4D97-AF65-F5344CB8AC3E}">
        <p14:creationId xmlns:p14="http://schemas.microsoft.com/office/powerpoint/2010/main" val="8502122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42ACB0E-6AB9-4870-BA18-806E516801AD}" type="datetimeFigureOut">
              <a:rPr lang="en-US" smtClean="0"/>
              <a:t>10/28/2015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E7AEEC-DB9F-42FD-85FF-EE9D171183CA}" type="slidenum">
              <a:rPr lang="en-US" smtClean="0"/>
              <a:t>‹#›</a:t>
            </a:fld>
            <a:endParaRPr lang="en-US"/>
          </a:p>
        </p:txBody>
      </p:sp>
    </p:spTree>
    <p:extLst>
      <p:ext uri="{BB962C8B-B14F-4D97-AF65-F5344CB8AC3E}">
        <p14:creationId xmlns:p14="http://schemas.microsoft.com/office/powerpoint/2010/main" val="291796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2ACB0E-6AB9-4870-BA18-806E516801AD}" type="datetimeFigureOut">
              <a:rPr lang="en-US" smtClean="0"/>
              <a:t>10/28/2015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E7AEEC-DB9F-42FD-85FF-EE9D171183CA}" type="slidenum">
              <a:rPr lang="en-US" smtClean="0"/>
              <a:t>‹#›</a:t>
            </a:fld>
            <a:endParaRPr lang="en-US"/>
          </a:p>
        </p:txBody>
      </p:sp>
    </p:spTree>
    <p:extLst>
      <p:ext uri="{BB962C8B-B14F-4D97-AF65-F5344CB8AC3E}">
        <p14:creationId xmlns:p14="http://schemas.microsoft.com/office/powerpoint/2010/main" val="1270111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2ACB0E-6AB9-4870-BA18-806E516801AD}" type="datetimeFigureOut">
              <a:rPr lang="en-US" smtClean="0"/>
              <a:t>10/28/2015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E7AEEC-DB9F-42FD-85FF-EE9D171183CA}" type="slidenum">
              <a:rPr lang="en-US" smtClean="0"/>
              <a:t>‹#›</a:t>
            </a:fld>
            <a:endParaRPr lang="en-US"/>
          </a:p>
        </p:txBody>
      </p:sp>
    </p:spTree>
    <p:extLst>
      <p:ext uri="{BB962C8B-B14F-4D97-AF65-F5344CB8AC3E}">
        <p14:creationId xmlns:p14="http://schemas.microsoft.com/office/powerpoint/2010/main" val="21434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2ACB0E-6AB9-4870-BA18-806E516801AD}" type="datetimeFigureOut">
              <a:rPr lang="en-US" smtClean="0"/>
              <a:t>10/28/2015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E7AEEC-DB9F-42FD-85FF-EE9D171183CA}" type="slidenum">
              <a:rPr lang="en-US" smtClean="0"/>
              <a:t>‹#›</a:t>
            </a:fld>
            <a:endParaRPr lang="en-US"/>
          </a:p>
        </p:txBody>
      </p:sp>
    </p:spTree>
    <p:extLst>
      <p:ext uri="{BB962C8B-B14F-4D97-AF65-F5344CB8AC3E}">
        <p14:creationId xmlns:p14="http://schemas.microsoft.com/office/powerpoint/2010/main" val="13836829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2ACB0E-6AB9-4870-BA18-806E516801AD}" type="datetimeFigureOut">
              <a:rPr lang="en-US" smtClean="0"/>
              <a:t>10/28/2015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E7AEEC-DB9F-42FD-85FF-EE9D171183CA}" type="slidenum">
              <a:rPr lang="en-US" smtClean="0"/>
              <a:t>‹#›</a:t>
            </a:fld>
            <a:endParaRPr lang="en-US"/>
          </a:p>
        </p:txBody>
      </p:sp>
    </p:spTree>
    <p:extLst>
      <p:ext uri="{BB962C8B-B14F-4D97-AF65-F5344CB8AC3E}">
        <p14:creationId xmlns:p14="http://schemas.microsoft.com/office/powerpoint/2010/main" val="24949971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Opening Questions</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Graph the functions on the same graph.  Find where the graphs intersect.  Take these intersection points and plug into the equation </a:t>
            </a:r>
            <a:r>
              <a:rPr lang="en-US" sz="2800" b="1" dirty="0" smtClean="0"/>
              <a:t>C = 6x + 4y.  </a:t>
            </a:r>
            <a:r>
              <a:rPr lang="en-US" sz="2800" dirty="0" smtClean="0"/>
              <a:t>Which intersection will give you the largest value of C?  Which will give you the smallest value?</a:t>
            </a:r>
          </a:p>
          <a:p>
            <a:pPr marL="514350" indent="-514350">
              <a:buAutoNum type="arabicParenR"/>
            </a:pPr>
            <a:r>
              <a:rPr lang="en-US" sz="2800" dirty="0" smtClean="0"/>
              <a:t>y </a:t>
            </a:r>
            <a:r>
              <a:rPr lang="en-US" sz="2800" u="sng" dirty="0" smtClean="0"/>
              <a:t>&gt;</a:t>
            </a:r>
            <a:r>
              <a:rPr lang="en-US" sz="2800" dirty="0" smtClean="0"/>
              <a:t> -2</a:t>
            </a:r>
          </a:p>
          <a:p>
            <a:pPr marL="514350" indent="-514350">
              <a:buAutoNum type="arabicParenR"/>
            </a:pPr>
            <a:r>
              <a:rPr lang="en-US" sz="2800" dirty="0" smtClean="0"/>
              <a:t>2x + </a:t>
            </a:r>
            <a:r>
              <a:rPr lang="en-US" sz="2800" smtClean="0"/>
              <a:t>3y </a:t>
            </a:r>
            <a:r>
              <a:rPr lang="en-US" sz="2800" smtClean="0"/>
              <a:t>&lt; </a:t>
            </a:r>
            <a:r>
              <a:rPr lang="en-US" sz="2800" dirty="0" smtClean="0"/>
              <a:t>6</a:t>
            </a:r>
          </a:p>
          <a:p>
            <a:pPr marL="514350" indent="-514350">
              <a:buAutoNum type="arabicParenR"/>
            </a:pPr>
            <a:r>
              <a:rPr lang="en-US" sz="2800" dirty="0" smtClean="0"/>
              <a:t>y </a:t>
            </a:r>
            <a:r>
              <a:rPr lang="en-US" sz="2800" u="sng" dirty="0" smtClean="0"/>
              <a:t>&lt;</a:t>
            </a:r>
            <a:r>
              <a:rPr lang="en-US" sz="2800" dirty="0" smtClean="0"/>
              <a:t> 2x + 4</a:t>
            </a:r>
          </a:p>
        </p:txBody>
      </p:sp>
      <p:pic>
        <p:nvPicPr>
          <p:cNvPr id="4" name="Picture 2" descr="http://taylormath.pbworks.com/f/1193085651/f-206-15-ex-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72100" y="3429000"/>
            <a:ext cx="3314700" cy="3314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78193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u="sng" dirty="0" smtClean="0"/>
              <a:t>Real World Application</a:t>
            </a:r>
            <a:endParaRPr lang="en-US" b="1" u="sng" dirty="0"/>
          </a:p>
        </p:txBody>
      </p:sp>
      <p:sp>
        <p:nvSpPr>
          <p:cNvPr id="3" name="Content Placeholder 2"/>
          <p:cNvSpPr>
            <a:spLocks noGrp="1"/>
          </p:cNvSpPr>
          <p:nvPr>
            <p:ph idx="1"/>
          </p:nvPr>
        </p:nvSpPr>
        <p:spPr>
          <a:xfrm>
            <a:off x="457200" y="1417638"/>
            <a:ext cx="8229600" cy="4525963"/>
          </a:xfrm>
        </p:spPr>
        <p:txBody>
          <a:bodyPr>
            <a:normAutofit/>
          </a:bodyPr>
          <a:lstStyle/>
          <a:p>
            <a:pPr marL="0" indent="0">
              <a:buNone/>
            </a:pPr>
            <a:r>
              <a:rPr lang="en-US" sz="2400" dirty="0" smtClean="0"/>
              <a:t>Two manufacturing plants make the same kind of bicycle.  The table gives the house of general labor, machine time, and technical labor required to make one bicycle in each plant.  For the two plants combined, the manufacturer can afford to use up to 4,000 hours of general labor, up to 1,500 hours of machine time, and up to 2,300 hours of technical labor per week.  Plant A earns a profit of $60 per bike and Plant B earns a profit of $50 per bike.  How many bicycles per week should the manufacturer make in each plant to maximize profit?</a:t>
            </a:r>
          </a:p>
          <a:p>
            <a:pPr marL="0" indent="0">
              <a:buNone/>
            </a:pPr>
            <a:endParaRPr lang="en-US" sz="2400" dirty="0"/>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740301511"/>
              </p:ext>
            </p:extLst>
          </p:nvPr>
        </p:nvGraphicFramePr>
        <p:xfrm>
          <a:off x="1371600" y="4876800"/>
          <a:ext cx="6096000" cy="175260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en-US" dirty="0" smtClean="0">
                          <a:solidFill>
                            <a:schemeClr val="tx1"/>
                          </a:solidFill>
                        </a:rPr>
                        <a:t>Resource</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tx1"/>
                          </a:solidFill>
                        </a:rPr>
                        <a:t>Hours</a:t>
                      </a:r>
                      <a:r>
                        <a:rPr lang="en-US" baseline="0" dirty="0" smtClean="0">
                          <a:solidFill>
                            <a:schemeClr val="tx1"/>
                          </a:solidFill>
                        </a:rPr>
                        <a:t> per bike in Plant A</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tx1"/>
                          </a:solidFill>
                        </a:rPr>
                        <a:t>Hours per bike in Plant B</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r>
                        <a:rPr lang="en-US" dirty="0" smtClean="0"/>
                        <a:t>General Labor</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t>10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t>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r>
                        <a:rPr lang="en-US" dirty="0" smtClean="0"/>
                        <a:t>Machine Time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t>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t>3</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r>
                        <a:rPr lang="en-US" dirty="0" smtClean="0"/>
                        <a:t>Technical</a:t>
                      </a:r>
                      <a:r>
                        <a:rPr lang="en-US" baseline="0" dirty="0" smtClean="0"/>
                        <a:t> Labor</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t>5</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t>2</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16567637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pPr algn="l"/>
            <a:r>
              <a:rPr lang="en-US" b="1" u="sng" dirty="0" smtClean="0"/>
              <a:t>Real World Application Continued</a:t>
            </a:r>
            <a:endParaRPr lang="en-US" b="1" u="sng" dirty="0"/>
          </a:p>
        </p:txBody>
      </p:sp>
      <p:graphicFrame>
        <p:nvGraphicFramePr>
          <p:cNvPr id="4" name="Table 3"/>
          <p:cNvGraphicFramePr>
            <a:graphicFrameLocks noGrp="1"/>
          </p:cNvGraphicFramePr>
          <p:nvPr>
            <p:extLst>
              <p:ext uri="{D42A27DB-BD31-4B8C-83A1-F6EECF244321}">
                <p14:modId xmlns:p14="http://schemas.microsoft.com/office/powerpoint/2010/main" val="2414239802"/>
              </p:ext>
            </p:extLst>
          </p:nvPr>
        </p:nvGraphicFramePr>
        <p:xfrm>
          <a:off x="217067" y="914400"/>
          <a:ext cx="6096000" cy="175260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en-US" dirty="0" smtClean="0">
                          <a:solidFill>
                            <a:schemeClr val="tx1"/>
                          </a:solidFill>
                        </a:rPr>
                        <a:t>Resource</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tx1"/>
                          </a:solidFill>
                        </a:rPr>
                        <a:t>Hours</a:t>
                      </a:r>
                      <a:r>
                        <a:rPr lang="en-US" baseline="0" dirty="0" smtClean="0">
                          <a:solidFill>
                            <a:schemeClr val="tx1"/>
                          </a:solidFill>
                        </a:rPr>
                        <a:t> per bike in Plant A</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tx1"/>
                          </a:solidFill>
                        </a:rPr>
                        <a:t>Hours per bike in Plant B</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r>
                        <a:rPr lang="en-US" dirty="0" smtClean="0"/>
                        <a:t>General Labor</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t>10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t>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r>
                        <a:rPr lang="en-US" dirty="0" smtClean="0"/>
                        <a:t>Machine Time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t>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t>3</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r>
                        <a:rPr lang="en-US" dirty="0" smtClean="0"/>
                        <a:t>Technical</a:t>
                      </a:r>
                      <a:r>
                        <a:rPr lang="en-US" baseline="0" dirty="0" smtClean="0"/>
                        <a:t> Labor</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t>5</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t>2</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5" name="TextBox 4"/>
          <p:cNvSpPr txBox="1"/>
          <p:nvPr/>
        </p:nvSpPr>
        <p:spPr>
          <a:xfrm>
            <a:off x="21291" y="2691619"/>
            <a:ext cx="5007909" cy="830997"/>
          </a:xfrm>
          <a:prstGeom prst="rect">
            <a:avLst/>
          </a:prstGeom>
          <a:noFill/>
        </p:spPr>
        <p:txBody>
          <a:bodyPr wrap="none" rtlCol="0">
            <a:spAutoFit/>
          </a:bodyPr>
          <a:lstStyle/>
          <a:p>
            <a:r>
              <a:rPr lang="en-US" sz="2400" dirty="0" smtClean="0"/>
              <a:t>*First, create the objective function:</a:t>
            </a:r>
          </a:p>
          <a:p>
            <a:pPr marL="800100" lvl="1" indent="-342900">
              <a:buFont typeface="Arial" panose="020B0604020202020204" pitchFamily="34" charset="0"/>
              <a:buChar char="•"/>
            </a:pPr>
            <a:r>
              <a:rPr lang="en-US" sz="2400" dirty="0" smtClean="0"/>
              <a:t>What are we trying to optimize?</a:t>
            </a:r>
            <a:endParaRPr lang="en-US" sz="2400" dirty="0"/>
          </a:p>
        </p:txBody>
      </p:sp>
      <p:cxnSp>
        <p:nvCxnSpPr>
          <p:cNvPr id="7" name="Straight Arrow Connector 6"/>
          <p:cNvCxnSpPr/>
          <p:nvPr/>
        </p:nvCxnSpPr>
        <p:spPr>
          <a:xfrm>
            <a:off x="4898091" y="3318301"/>
            <a:ext cx="457200" cy="0"/>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5333520" y="3085291"/>
            <a:ext cx="875432" cy="461665"/>
          </a:xfrm>
          <a:prstGeom prst="rect">
            <a:avLst/>
          </a:prstGeom>
          <a:noFill/>
        </p:spPr>
        <p:txBody>
          <a:bodyPr wrap="none" rtlCol="0">
            <a:spAutoFit/>
          </a:bodyPr>
          <a:lstStyle/>
          <a:p>
            <a:r>
              <a:rPr lang="en-US" sz="2400" dirty="0" smtClean="0"/>
              <a:t>Profit</a:t>
            </a:r>
            <a:endParaRPr lang="en-US" sz="2400" dirty="0"/>
          </a:p>
        </p:txBody>
      </p:sp>
      <p:sp>
        <p:nvSpPr>
          <p:cNvPr id="10" name="TextBox 9"/>
          <p:cNvSpPr txBox="1"/>
          <p:nvPr/>
        </p:nvSpPr>
        <p:spPr>
          <a:xfrm>
            <a:off x="1240491" y="3546956"/>
            <a:ext cx="1912703" cy="461665"/>
          </a:xfrm>
          <a:prstGeom prst="rect">
            <a:avLst/>
          </a:prstGeom>
          <a:noFill/>
        </p:spPr>
        <p:txBody>
          <a:bodyPr wrap="none" rtlCol="0">
            <a:spAutoFit/>
          </a:bodyPr>
          <a:lstStyle/>
          <a:p>
            <a:r>
              <a:rPr lang="en-US" sz="2400" b="1" dirty="0" smtClean="0"/>
              <a:t>P = 60A + 50B</a:t>
            </a:r>
            <a:endParaRPr lang="en-US" sz="2400" b="1" dirty="0"/>
          </a:p>
        </p:txBody>
      </p:sp>
      <p:sp>
        <p:nvSpPr>
          <p:cNvPr id="11" name="TextBox 10"/>
          <p:cNvSpPr txBox="1"/>
          <p:nvPr/>
        </p:nvSpPr>
        <p:spPr>
          <a:xfrm>
            <a:off x="21291" y="4008621"/>
            <a:ext cx="4032322" cy="2308324"/>
          </a:xfrm>
          <a:prstGeom prst="rect">
            <a:avLst/>
          </a:prstGeom>
          <a:noFill/>
        </p:spPr>
        <p:txBody>
          <a:bodyPr wrap="none" rtlCol="0">
            <a:spAutoFit/>
          </a:bodyPr>
          <a:lstStyle/>
          <a:p>
            <a:r>
              <a:rPr lang="en-US" sz="2400" dirty="0" smtClean="0"/>
              <a:t>*Next, identify the constraints:</a:t>
            </a:r>
          </a:p>
          <a:p>
            <a:r>
              <a:rPr lang="en-US" sz="2400" dirty="0" smtClean="0"/>
              <a:t>General Labor:</a:t>
            </a:r>
          </a:p>
          <a:p>
            <a:r>
              <a:rPr lang="en-US" sz="2400" dirty="0" smtClean="0"/>
              <a:t>Machine Time:</a:t>
            </a:r>
          </a:p>
          <a:p>
            <a:r>
              <a:rPr lang="en-US" sz="2400" dirty="0" smtClean="0"/>
              <a:t>Technical Labor:</a:t>
            </a:r>
          </a:p>
          <a:p>
            <a:r>
              <a:rPr lang="en-US" sz="2400" dirty="0" smtClean="0"/>
              <a:t>Cannot be negative:</a:t>
            </a:r>
          </a:p>
          <a:p>
            <a:r>
              <a:rPr lang="en-US" sz="2400" dirty="0" smtClean="0"/>
              <a:t>Cannot be negative:</a:t>
            </a:r>
            <a:endParaRPr lang="en-US" sz="2400" dirty="0"/>
          </a:p>
        </p:txBody>
      </p:sp>
      <p:sp>
        <p:nvSpPr>
          <p:cNvPr id="12" name="TextBox 11"/>
          <p:cNvSpPr txBox="1"/>
          <p:nvPr/>
        </p:nvSpPr>
        <p:spPr>
          <a:xfrm>
            <a:off x="2601703" y="4377953"/>
            <a:ext cx="2122697" cy="1938992"/>
          </a:xfrm>
          <a:prstGeom prst="rect">
            <a:avLst/>
          </a:prstGeom>
          <a:noFill/>
        </p:spPr>
        <p:txBody>
          <a:bodyPr wrap="none" rtlCol="0">
            <a:spAutoFit/>
          </a:bodyPr>
          <a:lstStyle/>
          <a:p>
            <a:r>
              <a:rPr lang="en-US" sz="2400" dirty="0" smtClean="0"/>
              <a:t>10A + B </a:t>
            </a:r>
            <a:r>
              <a:rPr lang="en-US" sz="2400" u="sng" dirty="0" smtClean="0"/>
              <a:t>&lt;</a:t>
            </a:r>
            <a:r>
              <a:rPr lang="en-US" sz="2400" dirty="0" smtClean="0"/>
              <a:t> 4,000</a:t>
            </a:r>
          </a:p>
          <a:p>
            <a:r>
              <a:rPr lang="en-US" sz="2400" dirty="0" smtClean="0"/>
              <a:t>A + 3B </a:t>
            </a:r>
            <a:r>
              <a:rPr lang="en-US" sz="2400" u="sng" dirty="0" smtClean="0"/>
              <a:t>&lt;</a:t>
            </a:r>
            <a:r>
              <a:rPr lang="en-US" sz="2400" dirty="0" smtClean="0"/>
              <a:t> 1,500</a:t>
            </a:r>
          </a:p>
          <a:p>
            <a:r>
              <a:rPr lang="en-US" sz="2400" dirty="0" smtClean="0"/>
              <a:t>5A + 2B </a:t>
            </a:r>
            <a:r>
              <a:rPr lang="en-US" sz="2400" u="sng" dirty="0" smtClean="0"/>
              <a:t>&lt;</a:t>
            </a:r>
            <a:r>
              <a:rPr lang="en-US" sz="2400" dirty="0" smtClean="0"/>
              <a:t> 2,300</a:t>
            </a:r>
          </a:p>
          <a:p>
            <a:r>
              <a:rPr lang="en-US" sz="2400" dirty="0" smtClean="0"/>
              <a:t>A </a:t>
            </a:r>
            <a:r>
              <a:rPr lang="en-US" sz="2400" u="sng" dirty="0" smtClean="0"/>
              <a:t>&gt;</a:t>
            </a:r>
            <a:r>
              <a:rPr lang="en-US" sz="2400" dirty="0" smtClean="0"/>
              <a:t> 0</a:t>
            </a:r>
          </a:p>
          <a:p>
            <a:r>
              <a:rPr lang="en-US" sz="2400" dirty="0" smtClean="0"/>
              <a:t>B </a:t>
            </a:r>
            <a:r>
              <a:rPr lang="en-US" sz="2400" u="sng" dirty="0" smtClean="0"/>
              <a:t>&gt;</a:t>
            </a:r>
            <a:r>
              <a:rPr lang="en-US" sz="2400" dirty="0" smtClean="0"/>
              <a:t> 0</a:t>
            </a:r>
            <a:endParaRPr lang="en-US" sz="2400" dirty="0"/>
          </a:p>
        </p:txBody>
      </p:sp>
      <p:cxnSp>
        <p:nvCxnSpPr>
          <p:cNvPr id="14" name="Straight Arrow Connector 13"/>
          <p:cNvCxnSpPr/>
          <p:nvPr/>
        </p:nvCxnSpPr>
        <p:spPr>
          <a:xfrm>
            <a:off x="4724400" y="4648200"/>
            <a:ext cx="533400" cy="0"/>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5" name="TextBox 14"/>
              <p:cNvSpPr txBox="1"/>
              <p:nvPr/>
            </p:nvSpPr>
            <p:spPr>
              <a:xfrm>
                <a:off x="5257800" y="4377953"/>
                <a:ext cx="2217274" cy="2251322"/>
              </a:xfrm>
              <a:prstGeom prst="rect">
                <a:avLst/>
              </a:prstGeom>
              <a:noFill/>
            </p:spPr>
            <p:txBody>
              <a:bodyPr wrap="none" rtlCol="0">
                <a:spAutoFit/>
              </a:bodyPr>
              <a:lstStyle/>
              <a:p>
                <a:r>
                  <a:rPr lang="en-US" sz="2400" dirty="0" smtClean="0"/>
                  <a:t>B </a:t>
                </a:r>
                <a:r>
                  <a:rPr lang="en-US" sz="2400" u="sng" dirty="0" smtClean="0"/>
                  <a:t>&lt;</a:t>
                </a:r>
                <a:r>
                  <a:rPr lang="en-US" sz="2400" dirty="0" smtClean="0"/>
                  <a:t> -10A + 4,000</a:t>
                </a:r>
              </a:p>
              <a:p>
                <a:endParaRPr lang="en-US" sz="2400" dirty="0" smtClean="0"/>
              </a:p>
              <a:p>
                <a:r>
                  <a:rPr lang="en-US" sz="2400" dirty="0" smtClean="0"/>
                  <a:t>B </a:t>
                </a:r>
                <a:r>
                  <a:rPr lang="en-US" sz="2400" u="sng" dirty="0" smtClean="0"/>
                  <a:t>&lt;</a:t>
                </a:r>
                <a:r>
                  <a:rPr lang="en-US" sz="2400" dirty="0" smtClean="0"/>
                  <a:t> - </a:t>
                </a:r>
                <a14:m>
                  <m:oMath xmlns:m="http://schemas.openxmlformats.org/officeDocument/2006/math">
                    <m:f>
                      <m:fPr>
                        <m:ctrlPr>
                          <a:rPr lang="en-US" sz="2400" i="1" smtClean="0">
                            <a:latin typeface="Cambria Math" panose="02040503050406030204" pitchFamily="18" charset="0"/>
                          </a:rPr>
                        </m:ctrlPr>
                      </m:fPr>
                      <m:num>
                        <m:r>
                          <a:rPr lang="en-US" sz="2400" b="0" i="1" smtClean="0">
                            <a:latin typeface="Cambria Math"/>
                          </a:rPr>
                          <m:t>1</m:t>
                        </m:r>
                      </m:num>
                      <m:den>
                        <m:r>
                          <a:rPr lang="en-US" sz="2400" b="0" i="1" smtClean="0">
                            <a:latin typeface="Cambria Math"/>
                          </a:rPr>
                          <m:t>3</m:t>
                        </m:r>
                      </m:den>
                    </m:f>
                  </m:oMath>
                </a14:m>
                <a:r>
                  <a:rPr lang="en-US" sz="2400" dirty="0" smtClean="0"/>
                  <a:t>A + 500</a:t>
                </a:r>
              </a:p>
              <a:p>
                <a:endParaRPr lang="en-US" sz="2400" dirty="0" smtClean="0"/>
              </a:p>
              <a:p>
                <a:r>
                  <a:rPr lang="en-US" sz="2400" dirty="0" smtClean="0"/>
                  <a:t>B </a:t>
                </a:r>
                <a:r>
                  <a:rPr lang="en-US" sz="2400" u="sng" dirty="0" smtClean="0"/>
                  <a:t>&lt;</a:t>
                </a:r>
                <a:r>
                  <a:rPr lang="en-US" sz="2400" dirty="0" smtClean="0"/>
                  <a:t> - </a:t>
                </a:r>
                <a14:m>
                  <m:oMath xmlns:m="http://schemas.openxmlformats.org/officeDocument/2006/math">
                    <m:f>
                      <m:fPr>
                        <m:ctrlPr>
                          <a:rPr lang="en-US" sz="2400" i="1" smtClean="0">
                            <a:latin typeface="Cambria Math" panose="02040503050406030204" pitchFamily="18" charset="0"/>
                          </a:rPr>
                        </m:ctrlPr>
                      </m:fPr>
                      <m:num>
                        <m:r>
                          <a:rPr lang="en-US" sz="2400" b="0" i="1" smtClean="0">
                            <a:latin typeface="Cambria Math"/>
                          </a:rPr>
                          <m:t>5</m:t>
                        </m:r>
                      </m:num>
                      <m:den>
                        <m:r>
                          <a:rPr lang="en-US" sz="2400" b="0" i="1" smtClean="0">
                            <a:latin typeface="Cambria Math"/>
                          </a:rPr>
                          <m:t>2</m:t>
                        </m:r>
                      </m:den>
                    </m:f>
                  </m:oMath>
                </a14:m>
                <a:r>
                  <a:rPr lang="en-US" sz="2400" dirty="0" smtClean="0"/>
                  <a:t>A + 1,150</a:t>
                </a:r>
                <a:endParaRPr lang="en-US" sz="2400" dirty="0"/>
              </a:p>
            </p:txBody>
          </p:sp>
        </mc:Choice>
        <mc:Fallback xmlns="">
          <p:sp>
            <p:nvSpPr>
              <p:cNvPr id="15" name="TextBox 14"/>
              <p:cNvSpPr txBox="1">
                <a:spLocks noRot="1" noChangeAspect="1" noMove="1" noResize="1" noEditPoints="1" noAdjustHandles="1" noChangeArrowheads="1" noChangeShapeType="1" noTextEdit="1"/>
              </p:cNvSpPr>
              <p:nvPr/>
            </p:nvSpPr>
            <p:spPr>
              <a:xfrm>
                <a:off x="5257800" y="4377953"/>
                <a:ext cx="2217274" cy="2251322"/>
              </a:xfrm>
              <a:prstGeom prst="rect">
                <a:avLst/>
              </a:prstGeom>
              <a:blipFill rotWithShape="0">
                <a:blip r:embed="rId2"/>
                <a:stretch>
                  <a:fillRect l="-4408" t="-2168" r="-3030" b="-2168"/>
                </a:stretch>
              </a:blipFill>
            </p:spPr>
            <p:txBody>
              <a:bodyPr/>
              <a:lstStyle/>
              <a:p>
                <a:r>
                  <a:rPr lang="en-US">
                    <a:noFill/>
                  </a:rPr>
                  <a:t> </a:t>
                </a:r>
              </a:p>
            </p:txBody>
          </p:sp>
        </mc:Fallback>
      </mc:AlternateContent>
      <p:cxnSp>
        <p:nvCxnSpPr>
          <p:cNvPr id="16" name="Straight Arrow Connector 15"/>
          <p:cNvCxnSpPr/>
          <p:nvPr/>
        </p:nvCxnSpPr>
        <p:spPr>
          <a:xfrm>
            <a:off x="4626909" y="4953000"/>
            <a:ext cx="630891" cy="394449"/>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4685211" y="5347449"/>
            <a:ext cx="572589" cy="824751"/>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36640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12">
                                            <p:txEl>
                                              <p:pRg st="3" end="3"/>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12">
                                            <p:txEl>
                                              <p:pRg st="4" end="4"/>
                                            </p:txEl>
                                          </p:spTgt>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14"/>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nodeType="clickEffect">
                                  <p:stCondLst>
                                    <p:cond delay="0"/>
                                  </p:stCondLst>
                                  <p:childTnLst>
                                    <p:set>
                                      <p:cBhvr>
                                        <p:cTn id="72"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nodeType="clickEffect">
                                  <p:stCondLst>
                                    <p:cond delay="0"/>
                                  </p:stCondLst>
                                  <p:childTnLst>
                                    <p:set>
                                      <p:cBhvr>
                                        <p:cTn id="76" dur="1" fill="hold">
                                          <p:stCondLst>
                                            <p:cond delay="0"/>
                                          </p:stCondLst>
                                        </p:cTn>
                                        <p:tgtEl>
                                          <p:spTgt spid="16"/>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nodeType="clickEffect">
                                  <p:stCondLst>
                                    <p:cond delay="0"/>
                                  </p:stCondLst>
                                  <p:childTnLst>
                                    <p:set>
                                      <p:cBhvr>
                                        <p:cTn id="80" dur="1" fill="hold">
                                          <p:stCondLst>
                                            <p:cond delay="0"/>
                                          </p:stCondLst>
                                        </p:cTn>
                                        <p:tgtEl>
                                          <p:spTgt spid="15">
                                            <p:txEl>
                                              <p:pRg st="2" end="2"/>
                                            </p:txEl>
                                          </p:spTgt>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nodeType="clickEffect">
                                  <p:stCondLst>
                                    <p:cond delay="0"/>
                                  </p:stCondLst>
                                  <p:childTnLst>
                                    <p:set>
                                      <p:cBhvr>
                                        <p:cTn id="84" dur="1" fill="hold">
                                          <p:stCondLst>
                                            <p:cond delay="0"/>
                                          </p:stCondLst>
                                        </p:cTn>
                                        <p:tgtEl>
                                          <p:spTgt spid="17"/>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nodeType="clickEffect">
                                  <p:stCondLst>
                                    <p:cond delay="0"/>
                                  </p:stCondLst>
                                  <p:childTnLst>
                                    <p:set>
                                      <p:cBhvr>
                                        <p:cTn id="88" dur="1" fill="hold">
                                          <p:stCondLst>
                                            <p:cond delay="0"/>
                                          </p:stCondLst>
                                        </p:cTn>
                                        <p:tgtEl>
                                          <p:spTgt spid="1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Real World Application Continued</a:t>
            </a:r>
            <a:endParaRPr lang="en-US" u="sng" dirty="0"/>
          </a:p>
        </p:txBody>
      </p:sp>
      <mc:AlternateContent xmlns:mc="http://schemas.openxmlformats.org/markup-compatibility/2006" xmlns:a14="http://schemas.microsoft.com/office/drawing/2010/main">
        <mc:Choice Requires="a14">
          <p:sp>
            <p:nvSpPr>
              <p:cNvPr id="4" name="TextBox 3"/>
              <p:cNvSpPr txBox="1"/>
              <p:nvPr/>
            </p:nvSpPr>
            <p:spPr>
              <a:xfrm>
                <a:off x="457200" y="1445120"/>
                <a:ext cx="2217274" cy="3728649"/>
              </a:xfrm>
              <a:prstGeom prst="rect">
                <a:avLst/>
              </a:prstGeom>
              <a:noFill/>
            </p:spPr>
            <p:txBody>
              <a:bodyPr wrap="none" rtlCol="0">
                <a:spAutoFit/>
              </a:bodyPr>
              <a:lstStyle/>
              <a:p>
                <a:r>
                  <a:rPr lang="en-US" sz="2400" dirty="0" smtClean="0"/>
                  <a:t>B </a:t>
                </a:r>
                <a:r>
                  <a:rPr lang="en-US" sz="2400" u="sng" dirty="0" smtClean="0"/>
                  <a:t>&lt;</a:t>
                </a:r>
                <a:r>
                  <a:rPr lang="en-US" sz="2400" dirty="0" smtClean="0"/>
                  <a:t> -10A + 4,000</a:t>
                </a:r>
              </a:p>
              <a:p>
                <a:endParaRPr lang="en-US" sz="2400" dirty="0" smtClean="0"/>
              </a:p>
              <a:p>
                <a:r>
                  <a:rPr lang="en-US" sz="2400" dirty="0" smtClean="0"/>
                  <a:t>B </a:t>
                </a:r>
                <a:r>
                  <a:rPr lang="en-US" sz="2400" u="sng" dirty="0" smtClean="0"/>
                  <a:t>&lt;</a:t>
                </a:r>
                <a:r>
                  <a:rPr lang="en-US" sz="2400" dirty="0" smtClean="0"/>
                  <a:t> - </a:t>
                </a:r>
                <a14:m>
                  <m:oMath xmlns:m="http://schemas.openxmlformats.org/officeDocument/2006/math">
                    <m:f>
                      <m:fPr>
                        <m:ctrlPr>
                          <a:rPr lang="en-US" sz="2400" i="1" smtClean="0">
                            <a:latin typeface="Cambria Math" panose="02040503050406030204" pitchFamily="18" charset="0"/>
                          </a:rPr>
                        </m:ctrlPr>
                      </m:fPr>
                      <m:num>
                        <m:r>
                          <a:rPr lang="en-US" sz="2400" b="0" i="1" smtClean="0">
                            <a:latin typeface="Cambria Math"/>
                          </a:rPr>
                          <m:t>1</m:t>
                        </m:r>
                      </m:num>
                      <m:den>
                        <m:r>
                          <a:rPr lang="en-US" sz="2400" b="0" i="1" smtClean="0">
                            <a:latin typeface="Cambria Math"/>
                          </a:rPr>
                          <m:t>3</m:t>
                        </m:r>
                      </m:den>
                    </m:f>
                  </m:oMath>
                </a14:m>
                <a:r>
                  <a:rPr lang="en-US" sz="2400" dirty="0" smtClean="0"/>
                  <a:t>A + 500</a:t>
                </a:r>
              </a:p>
              <a:p>
                <a:endParaRPr lang="en-US" sz="2400" dirty="0" smtClean="0"/>
              </a:p>
              <a:p>
                <a:r>
                  <a:rPr lang="en-US" sz="2400" dirty="0" smtClean="0"/>
                  <a:t>B </a:t>
                </a:r>
                <a:r>
                  <a:rPr lang="en-US" sz="2400" u="sng" dirty="0" smtClean="0"/>
                  <a:t>&lt;</a:t>
                </a:r>
                <a:r>
                  <a:rPr lang="en-US" sz="2400" dirty="0" smtClean="0"/>
                  <a:t> - </a:t>
                </a:r>
                <a14:m>
                  <m:oMath xmlns:m="http://schemas.openxmlformats.org/officeDocument/2006/math">
                    <m:f>
                      <m:fPr>
                        <m:ctrlPr>
                          <a:rPr lang="en-US" sz="2400" i="1" smtClean="0">
                            <a:latin typeface="Cambria Math" panose="02040503050406030204" pitchFamily="18" charset="0"/>
                          </a:rPr>
                        </m:ctrlPr>
                      </m:fPr>
                      <m:num>
                        <m:r>
                          <a:rPr lang="en-US" sz="2400" b="0" i="1" smtClean="0">
                            <a:latin typeface="Cambria Math"/>
                          </a:rPr>
                          <m:t>5</m:t>
                        </m:r>
                      </m:num>
                      <m:den>
                        <m:r>
                          <a:rPr lang="en-US" sz="2400" b="0" i="1" smtClean="0">
                            <a:latin typeface="Cambria Math"/>
                          </a:rPr>
                          <m:t>2</m:t>
                        </m:r>
                      </m:den>
                    </m:f>
                  </m:oMath>
                </a14:m>
                <a:r>
                  <a:rPr lang="en-US" sz="2400" dirty="0" smtClean="0"/>
                  <a:t>A + 1,150</a:t>
                </a:r>
              </a:p>
              <a:p>
                <a:endParaRPr lang="en-US" sz="2400" dirty="0"/>
              </a:p>
              <a:p>
                <a:r>
                  <a:rPr lang="en-US" sz="2400" dirty="0" smtClean="0"/>
                  <a:t>A </a:t>
                </a:r>
                <a:r>
                  <a:rPr lang="en-US" sz="2400" u="sng" dirty="0" smtClean="0"/>
                  <a:t>&gt;</a:t>
                </a:r>
                <a:r>
                  <a:rPr lang="en-US" sz="2400" dirty="0" smtClean="0"/>
                  <a:t> 0</a:t>
                </a:r>
              </a:p>
              <a:p>
                <a:endParaRPr lang="en-US" sz="2400" dirty="0"/>
              </a:p>
              <a:p>
                <a:r>
                  <a:rPr lang="en-US" sz="2400" dirty="0" smtClean="0"/>
                  <a:t>B </a:t>
                </a:r>
                <a:r>
                  <a:rPr lang="en-US" sz="2400" u="sng" dirty="0" smtClean="0"/>
                  <a:t>&gt;</a:t>
                </a:r>
                <a:r>
                  <a:rPr lang="en-US" sz="2400" dirty="0" smtClean="0"/>
                  <a:t> 0</a:t>
                </a:r>
                <a:endParaRPr lang="en-US" sz="2400" dirty="0"/>
              </a:p>
            </p:txBody>
          </p:sp>
        </mc:Choice>
        <mc:Fallback xmlns="">
          <p:sp>
            <p:nvSpPr>
              <p:cNvPr id="4" name="TextBox 3"/>
              <p:cNvSpPr txBox="1">
                <a:spLocks noRot="1" noChangeAspect="1" noMove="1" noResize="1" noEditPoints="1" noAdjustHandles="1" noChangeArrowheads="1" noChangeShapeType="1" noTextEdit="1"/>
              </p:cNvSpPr>
              <p:nvPr/>
            </p:nvSpPr>
            <p:spPr>
              <a:xfrm>
                <a:off x="457200" y="1445120"/>
                <a:ext cx="2217274" cy="3728649"/>
              </a:xfrm>
              <a:prstGeom prst="rect">
                <a:avLst/>
              </a:prstGeom>
              <a:blipFill rotWithShape="0">
                <a:blip r:embed="rId2"/>
                <a:stretch>
                  <a:fillRect l="-4121" t="-1307" r="-2747" b="-2778"/>
                </a:stretch>
              </a:blipFill>
            </p:spPr>
            <p:txBody>
              <a:bodyPr/>
              <a:lstStyle/>
              <a:p>
                <a:r>
                  <a:rPr lang="en-US">
                    <a:noFill/>
                  </a:rPr>
                  <a:t> </a:t>
                </a:r>
              </a:p>
            </p:txBody>
          </p:sp>
        </mc:Fallback>
      </mc:AlternateContent>
      <p:cxnSp>
        <p:nvCxnSpPr>
          <p:cNvPr id="6" name="Straight Connector 5"/>
          <p:cNvCxnSpPr/>
          <p:nvPr/>
        </p:nvCxnSpPr>
        <p:spPr>
          <a:xfrm>
            <a:off x="4495800" y="1417638"/>
            <a:ext cx="0" cy="29718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495800" y="4389438"/>
            <a:ext cx="3200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4495800" y="2179638"/>
            <a:ext cx="1104275" cy="292308"/>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600075" y="2471946"/>
            <a:ext cx="457200" cy="838200"/>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057900" y="3315756"/>
            <a:ext cx="114300" cy="1073682"/>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17" name="Oval 16"/>
          <p:cNvSpPr/>
          <p:nvPr/>
        </p:nvSpPr>
        <p:spPr>
          <a:xfrm>
            <a:off x="4421930" y="2073277"/>
            <a:ext cx="209918" cy="2099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5494491" y="2417493"/>
            <a:ext cx="209918" cy="2099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5927880" y="3205187"/>
            <a:ext cx="209918" cy="2099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6088334" y="4262192"/>
            <a:ext cx="209918" cy="2099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p:cNvSpPr/>
          <p:nvPr/>
        </p:nvSpPr>
        <p:spPr>
          <a:xfrm>
            <a:off x="4488641" y="2231028"/>
            <a:ext cx="1690577" cy="2158410"/>
          </a:xfrm>
          <a:custGeom>
            <a:avLst/>
            <a:gdLst>
              <a:gd name="connsiteX0" fmla="*/ 0 w 1690577"/>
              <a:gd name="connsiteY0" fmla="*/ 0 h 2158410"/>
              <a:gd name="connsiteX1" fmla="*/ 0 w 1690577"/>
              <a:gd name="connsiteY1" fmla="*/ 2158410 h 2158410"/>
              <a:gd name="connsiteX2" fmla="*/ 1690577 w 1690577"/>
              <a:gd name="connsiteY2" fmla="*/ 2158410 h 2158410"/>
              <a:gd name="connsiteX3" fmla="*/ 1584251 w 1690577"/>
              <a:gd name="connsiteY3" fmla="*/ 1116419 h 2158410"/>
              <a:gd name="connsiteX4" fmla="*/ 1116419 w 1690577"/>
              <a:gd name="connsiteY4" fmla="*/ 276447 h 2158410"/>
              <a:gd name="connsiteX5" fmla="*/ 0 w 1690577"/>
              <a:gd name="connsiteY5" fmla="*/ 0 h 21584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0577" h="2158410">
                <a:moveTo>
                  <a:pt x="0" y="0"/>
                </a:moveTo>
                <a:lnTo>
                  <a:pt x="0" y="2158410"/>
                </a:lnTo>
                <a:lnTo>
                  <a:pt x="1690577" y="2158410"/>
                </a:lnTo>
                <a:lnTo>
                  <a:pt x="1584251" y="1116419"/>
                </a:lnTo>
                <a:lnTo>
                  <a:pt x="1116419" y="276447"/>
                </a:lnTo>
                <a:lnTo>
                  <a:pt x="0" y="0"/>
                </a:lnTo>
                <a:close/>
              </a:path>
            </a:pathLst>
          </a:custGeom>
          <a:solidFill>
            <a:schemeClr val="accent1">
              <a:alpha val="4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3479892" y="1993570"/>
            <a:ext cx="904415" cy="369332"/>
          </a:xfrm>
          <a:prstGeom prst="rect">
            <a:avLst/>
          </a:prstGeom>
          <a:noFill/>
        </p:spPr>
        <p:txBody>
          <a:bodyPr wrap="none" rtlCol="0">
            <a:spAutoFit/>
          </a:bodyPr>
          <a:lstStyle/>
          <a:p>
            <a:r>
              <a:rPr lang="en-US" dirty="0" smtClean="0"/>
              <a:t>(0, 500)</a:t>
            </a:r>
            <a:endParaRPr lang="en-US" dirty="0"/>
          </a:p>
        </p:txBody>
      </p:sp>
      <p:sp>
        <p:nvSpPr>
          <p:cNvPr id="26" name="TextBox 25"/>
          <p:cNvSpPr txBox="1"/>
          <p:nvPr/>
        </p:nvSpPr>
        <p:spPr>
          <a:xfrm>
            <a:off x="5704409" y="2244394"/>
            <a:ext cx="1138453" cy="369332"/>
          </a:xfrm>
          <a:prstGeom prst="rect">
            <a:avLst/>
          </a:prstGeom>
          <a:noFill/>
        </p:spPr>
        <p:txBody>
          <a:bodyPr wrap="none" rtlCol="0">
            <a:spAutoFit/>
          </a:bodyPr>
          <a:lstStyle/>
          <a:p>
            <a:r>
              <a:rPr lang="en-US" dirty="0" smtClean="0"/>
              <a:t>(300, 400)</a:t>
            </a:r>
            <a:endParaRPr lang="en-US" dirty="0"/>
          </a:p>
        </p:txBody>
      </p:sp>
      <p:sp>
        <p:nvSpPr>
          <p:cNvPr id="27" name="TextBox 26"/>
          <p:cNvSpPr txBox="1"/>
          <p:nvPr/>
        </p:nvSpPr>
        <p:spPr>
          <a:xfrm>
            <a:off x="6187295" y="3108316"/>
            <a:ext cx="1138453" cy="369332"/>
          </a:xfrm>
          <a:prstGeom prst="rect">
            <a:avLst/>
          </a:prstGeom>
          <a:noFill/>
        </p:spPr>
        <p:txBody>
          <a:bodyPr wrap="none" rtlCol="0">
            <a:spAutoFit/>
          </a:bodyPr>
          <a:lstStyle/>
          <a:p>
            <a:r>
              <a:rPr lang="en-US" dirty="0" smtClean="0"/>
              <a:t>(380, 200)</a:t>
            </a:r>
            <a:endParaRPr lang="en-US" dirty="0"/>
          </a:p>
        </p:txBody>
      </p:sp>
      <p:sp>
        <p:nvSpPr>
          <p:cNvPr id="28" name="TextBox 27"/>
          <p:cNvSpPr txBox="1"/>
          <p:nvPr/>
        </p:nvSpPr>
        <p:spPr>
          <a:xfrm>
            <a:off x="6305627" y="4041434"/>
            <a:ext cx="904415" cy="369332"/>
          </a:xfrm>
          <a:prstGeom prst="rect">
            <a:avLst/>
          </a:prstGeom>
          <a:noFill/>
        </p:spPr>
        <p:txBody>
          <a:bodyPr wrap="none" rtlCol="0">
            <a:spAutoFit/>
          </a:bodyPr>
          <a:lstStyle/>
          <a:p>
            <a:r>
              <a:rPr lang="en-US" dirty="0" smtClean="0"/>
              <a:t>(400, 0)</a:t>
            </a:r>
            <a:endParaRPr lang="en-US" dirty="0"/>
          </a:p>
        </p:txBody>
      </p:sp>
      <p:sp>
        <p:nvSpPr>
          <p:cNvPr id="29" name="TextBox 28"/>
          <p:cNvSpPr txBox="1"/>
          <p:nvPr/>
        </p:nvSpPr>
        <p:spPr>
          <a:xfrm>
            <a:off x="1580721" y="4480692"/>
            <a:ext cx="5484194" cy="1569660"/>
          </a:xfrm>
          <a:prstGeom prst="rect">
            <a:avLst/>
          </a:prstGeom>
          <a:noFill/>
        </p:spPr>
        <p:txBody>
          <a:bodyPr wrap="none" rtlCol="0">
            <a:spAutoFit/>
          </a:bodyPr>
          <a:lstStyle/>
          <a:p>
            <a:r>
              <a:rPr lang="en-US" sz="2400" dirty="0" smtClean="0"/>
              <a:t>(0, 500):  P = 60(0) + 50(500) = 25,000</a:t>
            </a:r>
          </a:p>
          <a:p>
            <a:r>
              <a:rPr lang="en-US" sz="2400" dirty="0" smtClean="0"/>
              <a:t>(300,400):  P = 60(300) + 50(400) = 38,000</a:t>
            </a:r>
          </a:p>
          <a:p>
            <a:r>
              <a:rPr lang="en-US" sz="2400" dirty="0" smtClean="0"/>
              <a:t>(380, 200):  P = 60(380) + 50(200) = 32,800</a:t>
            </a:r>
          </a:p>
          <a:p>
            <a:r>
              <a:rPr lang="en-US" sz="2400" dirty="0" smtClean="0"/>
              <a:t>(400, 0):  P = 60(400) + 50(0) = 24,000</a:t>
            </a:r>
            <a:endParaRPr lang="en-US" sz="2400" dirty="0"/>
          </a:p>
        </p:txBody>
      </p:sp>
      <p:sp>
        <p:nvSpPr>
          <p:cNvPr id="30" name="TextBox 29"/>
          <p:cNvSpPr txBox="1"/>
          <p:nvPr/>
        </p:nvSpPr>
        <p:spPr>
          <a:xfrm>
            <a:off x="2019396" y="4166473"/>
            <a:ext cx="1912703" cy="461665"/>
          </a:xfrm>
          <a:prstGeom prst="rect">
            <a:avLst/>
          </a:prstGeom>
          <a:noFill/>
        </p:spPr>
        <p:txBody>
          <a:bodyPr wrap="none" rtlCol="0">
            <a:spAutoFit/>
          </a:bodyPr>
          <a:lstStyle/>
          <a:p>
            <a:r>
              <a:rPr lang="en-US" sz="2400" b="1" dirty="0" smtClean="0"/>
              <a:t>P = 60A + 50B</a:t>
            </a:r>
            <a:endParaRPr lang="en-US" sz="2400" b="1" dirty="0"/>
          </a:p>
        </p:txBody>
      </p:sp>
      <p:sp>
        <p:nvSpPr>
          <p:cNvPr id="31" name="TextBox 30"/>
          <p:cNvSpPr txBox="1"/>
          <p:nvPr/>
        </p:nvSpPr>
        <p:spPr>
          <a:xfrm>
            <a:off x="7210042" y="4464832"/>
            <a:ext cx="725199" cy="461665"/>
          </a:xfrm>
          <a:prstGeom prst="rect">
            <a:avLst/>
          </a:prstGeom>
          <a:noFill/>
        </p:spPr>
        <p:txBody>
          <a:bodyPr wrap="none" rtlCol="0">
            <a:spAutoFit/>
          </a:bodyPr>
          <a:lstStyle/>
          <a:p>
            <a:r>
              <a:rPr lang="en-US" sz="2400" dirty="0" smtClean="0"/>
              <a:t>Max</a:t>
            </a:r>
            <a:endParaRPr lang="en-US" sz="2400" dirty="0"/>
          </a:p>
        </p:txBody>
      </p:sp>
      <p:cxnSp>
        <p:nvCxnSpPr>
          <p:cNvPr id="33" name="Straight Arrow Connector 32"/>
          <p:cNvCxnSpPr/>
          <p:nvPr/>
        </p:nvCxnSpPr>
        <p:spPr>
          <a:xfrm flipH="1">
            <a:off x="6842872" y="4723971"/>
            <a:ext cx="367180" cy="315903"/>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225746" y="5903893"/>
            <a:ext cx="8692508" cy="954107"/>
          </a:xfrm>
          <a:prstGeom prst="rect">
            <a:avLst/>
          </a:prstGeom>
          <a:noFill/>
        </p:spPr>
        <p:txBody>
          <a:bodyPr wrap="none" rtlCol="0">
            <a:spAutoFit/>
          </a:bodyPr>
          <a:lstStyle/>
          <a:p>
            <a:r>
              <a:rPr lang="en-US" sz="2800" b="1" dirty="0" smtClean="0"/>
              <a:t>Plant A must make 300 bikes and Plant B must make 400.</a:t>
            </a:r>
          </a:p>
          <a:p>
            <a:r>
              <a:rPr lang="en-US" sz="2800" b="1" dirty="0" smtClean="0"/>
              <a:t>This will give them a profit of $38,000 </a:t>
            </a:r>
            <a:endParaRPr lang="en-US" sz="2800" b="1" dirty="0"/>
          </a:p>
        </p:txBody>
      </p:sp>
    </p:spTree>
    <p:extLst>
      <p:ext uri="{BB962C8B-B14F-4D97-AF65-F5344CB8AC3E}">
        <p14:creationId xmlns:p14="http://schemas.microsoft.com/office/powerpoint/2010/main" val="405908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5"/>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9">
                                            <p:txEl>
                                              <p:pRg st="0" end="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9">
                                            <p:txEl>
                                              <p:pRg st="1" end="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9">
                                            <p:txEl>
                                              <p:pRg st="2" end="2"/>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29">
                                            <p:txEl>
                                              <p:pRg st="3" end="3"/>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3"/>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31"/>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21" grpId="0" animBg="1"/>
      <p:bldP spid="22" grpId="0" animBg="1"/>
      <p:bldP spid="23" grpId="0" animBg="1"/>
      <p:bldP spid="24" grpId="0" animBg="1"/>
      <p:bldP spid="25" grpId="0"/>
      <p:bldP spid="26" grpId="0"/>
      <p:bldP spid="27" grpId="0"/>
      <p:bldP spid="28" grpId="0"/>
      <p:bldP spid="30" grpId="0"/>
      <p:bldP spid="31" grpId="0"/>
      <p:bldP spid="3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pPr algn="l"/>
            <a:r>
              <a:rPr lang="en-US" u="sng" dirty="0" smtClean="0"/>
              <a:t>Now Try</a:t>
            </a:r>
            <a:endParaRPr lang="en-US" u="sng" dirty="0"/>
          </a:p>
        </p:txBody>
      </p:sp>
      <p:sp>
        <p:nvSpPr>
          <p:cNvPr id="3" name="Content Placeholder 2"/>
          <p:cNvSpPr>
            <a:spLocks noGrp="1"/>
          </p:cNvSpPr>
          <p:nvPr>
            <p:ph idx="1"/>
          </p:nvPr>
        </p:nvSpPr>
        <p:spPr>
          <a:xfrm>
            <a:off x="457200" y="990600"/>
            <a:ext cx="8229600" cy="4525963"/>
          </a:xfrm>
        </p:spPr>
        <p:txBody>
          <a:bodyPr>
            <a:normAutofit/>
          </a:bodyPr>
          <a:lstStyle/>
          <a:p>
            <a:pPr marL="0" indent="0">
              <a:buNone/>
            </a:pPr>
            <a:r>
              <a:rPr lang="en-US" sz="2400" dirty="0" smtClean="0"/>
              <a:t>A furniture manufacturer makes chairs and sofas from prepackaged parts.  The table gives the number of packages of wood parts, stuffing, and material required for each chair or sofa.  The packages are delivered weekly and the manufacturer has room to store 1,300 packages of wood parts, 2,000 packages of stuffing, and 800 packages of fabric.  The manufacturer earns $200 per chair and $350 per sofa.  How many chairs and sofas should they make each week to maximize profits?</a:t>
            </a:r>
            <a:endParaRPr lang="en-US" sz="2400" dirty="0"/>
          </a:p>
        </p:txBody>
      </p:sp>
      <p:graphicFrame>
        <p:nvGraphicFramePr>
          <p:cNvPr id="4" name="Table 3"/>
          <p:cNvGraphicFramePr>
            <a:graphicFrameLocks noGrp="1"/>
          </p:cNvGraphicFramePr>
          <p:nvPr>
            <p:extLst>
              <p:ext uri="{D42A27DB-BD31-4B8C-83A1-F6EECF244321}">
                <p14:modId xmlns:p14="http://schemas.microsoft.com/office/powerpoint/2010/main" val="3405055560"/>
              </p:ext>
            </p:extLst>
          </p:nvPr>
        </p:nvGraphicFramePr>
        <p:xfrm>
          <a:off x="489284" y="4191000"/>
          <a:ext cx="6096000" cy="148336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en-US" dirty="0" smtClean="0">
                          <a:solidFill>
                            <a:schemeClr val="tx1"/>
                          </a:solidFill>
                        </a:rPr>
                        <a:t>Material</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tx1"/>
                          </a:solidFill>
                        </a:rPr>
                        <a:t>Chair</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tx1"/>
                          </a:solidFill>
                        </a:rPr>
                        <a:t>Sofa</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r>
                        <a:rPr lang="en-US" dirty="0" smtClean="0"/>
                        <a:t>Wood</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t>2 boxes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t>3 boxes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r>
                        <a:rPr lang="en-US" dirty="0" smtClean="0"/>
                        <a:t>Stuffing</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t>4 boxes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t>3 boxes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r>
                        <a:rPr lang="en-US" dirty="0" smtClean="0"/>
                        <a:t>Fabric</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t>1 box</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t>2 boxes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29283810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smtClean="0"/>
              <a:t>3.4:  Linear Programming</a:t>
            </a:r>
            <a:endParaRPr lang="en-US" u="sng" dirty="0"/>
          </a:p>
        </p:txBody>
      </p:sp>
      <p:sp>
        <p:nvSpPr>
          <p:cNvPr id="3" name="Subtitle 2"/>
          <p:cNvSpPr>
            <a:spLocks noGrp="1"/>
          </p:cNvSpPr>
          <p:nvPr>
            <p:ph type="subTitle" idx="1"/>
          </p:nvPr>
        </p:nvSpPr>
        <p:spPr/>
        <p:txBody>
          <a:bodyPr>
            <a:normAutofit/>
          </a:bodyPr>
          <a:lstStyle/>
          <a:p>
            <a:pPr algn="l"/>
            <a:r>
              <a:rPr lang="en-US" sz="2400" b="1" dirty="0" smtClean="0"/>
              <a:t>Objective:  Solve linear programming problems</a:t>
            </a:r>
          </a:p>
          <a:p>
            <a:pPr algn="l"/>
            <a:r>
              <a:rPr lang="en-US" sz="2400" b="1" dirty="0"/>
              <a:t> </a:t>
            </a:r>
            <a:r>
              <a:rPr lang="en-US" sz="2400" b="1" dirty="0" smtClean="0"/>
              <a:t>                    Use linear programming to solve real    </a:t>
            </a:r>
          </a:p>
          <a:p>
            <a:pPr algn="l"/>
            <a:r>
              <a:rPr lang="en-US" sz="2400" b="1" dirty="0"/>
              <a:t> </a:t>
            </a:r>
            <a:r>
              <a:rPr lang="en-US" sz="2400" b="1" dirty="0" smtClean="0"/>
              <a:t>                     life problems</a:t>
            </a:r>
            <a:endParaRPr lang="en-US" sz="2400" b="1" dirty="0"/>
          </a:p>
        </p:txBody>
      </p:sp>
    </p:spTree>
    <p:extLst>
      <p:ext uri="{BB962C8B-B14F-4D97-AF65-F5344CB8AC3E}">
        <p14:creationId xmlns:p14="http://schemas.microsoft.com/office/powerpoint/2010/main" val="19139311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u="sng" dirty="0" smtClean="0"/>
              <a:t>Vocab</a:t>
            </a:r>
            <a:endParaRPr lang="en-US" b="1" u="sng" dirty="0"/>
          </a:p>
        </p:txBody>
      </p:sp>
      <p:sp>
        <p:nvSpPr>
          <p:cNvPr id="3" name="Content Placeholder 2"/>
          <p:cNvSpPr>
            <a:spLocks noGrp="1"/>
          </p:cNvSpPr>
          <p:nvPr>
            <p:ph idx="1"/>
          </p:nvPr>
        </p:nvSpPr>
        <p:spPr/>
        <p:txBody>
          <a:bodyPr/>
          <a:lstStyle/>
          <a:p>
            <a:pPr marL="0" indent="0">
              <a:buNone/>
            </a:pPr>
            <a:r>
              <a:rPr lang="en-US" u="sng" dirty="0" smtClean="0"/>
              <a:t>Optimization</a:t>
            </a:r>
            <a:r>
              <a:rPr lang="en-US" dirty="0" smtClean="0"/>
              <a:t> – finding the maximum or 			       minimum value of some quantity</a:t>
            </a:r>
          </a:p>
          <a:p>
            <a:pPr marL="0" indent="0">
              <a:buNone/>
            </a:pPr>
            <a:r>
              <a:rPr lang="en-US" u="sng" dirty="0" smtClean="0"/>
              <a:t>Linear Programming</a:t>
            </a:r>
            <a:r>
              <a:rPr lang="en-US" dirty="0" smtClean="0"/>
              <a:t> – the process of optimizing 				a linear objective function</a:t>
            </a:r>
          </a:p>
          <a:p>
            <a:pPr marL="0" indent="0">
              <a:buNone/>
            </a:pPr>
            <a:r>
              <a:rPr lang="en-US" u="sng" dirty="0" smtClean="0"/>
              <a:t>Constraints</a:t>
            </a:r>
            <a:r>
              <a:rPr lang="en-US" dirty="0" smtClean="0"/>
              <a:t> – A system (bunch) of linear 			     inequalities </a:t>
            </a:r>
          </a:p>
          <a:p>
            <a:pPr marL="0" indent="0">
              <a:buNone/>
            </a:pPr>
            <a:r>
              <a:rPr lang="en-US" u="sng" dirty="0" smtClean="0"/>
              <a:t>Feasible Region</a:t>
            </a:r>
            <a:r>
              <a:rPr lang="en-US" dirty="0" smtClean="0"/>
              <a:t> – The graph of a system (bunch) 			   of constraints</a:t>
            </a:r>
            <a:endParaRPr lang="en-US" u="sng" dirty="0" smtClean="0"/>
          </a:p>
          <a:p>
            <a:pPr marL="0" indent="0">
              <a:buNone/>
            </a:pPr>
            <a:endParaRPr lang="en-US" u="sng" dirty="0"/>
          </a:p>
        </p:txBody>
      </p:sp>
    </p:spTree>
    <p:extLst>
      <p:ext uri="{BB962C8B-B14F-4D97-AF65-F5344CB8AC3E}">
        <p14:creationId xmlns:p14="http://schemas.microsoft.com/office/powerpoint/2010/main" val="38572080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marL="0" indent="0">
              <a:buNone/>
            </a:pPr>
            <a:r>
              <a:rPr lang="en-US" dirty="0" smtClean="0"/>
              <a:t>* If an objective function has a maximum or minimum value, then it must occur at a vertex of the feasible region</a:t>
            </a:r>
          </a:p>
          <a:p>
            <a:pPr marL="0" indent="0">
              <a:buNone/>
            </a:pPr>
            <a:r>
              <a:rPr lang="en-US" dirty="0" smtClean="0"/>
              <a:t>*The objective function will have both a maximum and minimum if the feasible region is bounded (closed)</a:t>
            </a:r>
            <a:endParaRPr lang="en-US" dirty="0"/>
          </a:p>
        </p:txBody>
      </p:sp>
      <p:pic>
        <p:nvPicPr>
          <p:cNvPr id="1026" name="Picture 2" descr="http://mathbits.com/MathBits/StudentResources/GraphPaper/GraphP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3657600"/>
            <a:ext cx="3692814" cy="2486998"/>
          </a:xfrm>
          <a:prstGeom prst="rect">
            <a:avLst/>
          </a:prstGeom>
          <a:noFill/>
          <a:extLst>
            <a:ext uri="{909E8E84-426E-40DD-AFC4-6F175D3DCCD1}">
              <a14:hiddenFill xmlns:a14="http://schemas.microsoft.com/office/drawing/2010/main">
                <a:solidFill>
                  <a:srgbClr val="FFFFFF"/>
                </a:solidFill>
              </a14:hiddenFill>
            </a:ext>
          </a:extLst>
        </p:spPr>
      </p:pic>
      <p:sp>
        <p:nvSpPr>
          <p:cNvPr id="4" name="Freeform 3"/>
          <p:cNvSpPr/>
          <p:nvPr/>
        </p:nvSpPr>
        <p:spPr>
          <a:xfrm>
            <a:off x="1786535" y="4191000"/>
            <a:ext cx="1643744" cy="1175658"/>
          </a:xfrm>
          <a:custGeom>
            <a:avLst/>
            <a:gdLst>
              <a:gd name="connsiteX0" fmla="*/ 0 w 1251857"/>
              <a:gd name="connsiteY0" fmla="*/ 0 h 870858"/>
              <a:gd name="connsiteX1" fmla="*/ 206829 w 1251857"/>
              <a:gd name="connsiteY1" fmla="*/ 870858 h 870858"/>
              <a:gd name="connsiteX2" fmla="*/ 1034143 w 1251857"/>
              <a:gd name="connsiteY2" fmla="*/ 566058 h 870858"/>
              <a:gd name="connsiteX3" fmla="*/ 1251857 w 1251857"/>
              <a:gd name="connsiteY3" fmla="*/ 152400 h 870858"/>
              <a:gd name="connsiteX4" fmla="*/ 0 w 1251857"/>
              <a:gd name="connsiteY4" fmla="*/ 0 h 8708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1857" h="870858">
                <a:moveTo>
                  <a:pt x="0" y="0"/>
                </a:moveTo>
                <a:lnTo>
                  <a:pt x="206829" y="870858"/>
                </a:lnTo>
                <a:lnTo>
                  <a:pt x="1034143" y="566058"/>
                </a:lnTo>
                <a:lnTo>
                  <a:pt x="1251857" y="152400"/>
                </a:lnTo>
                <a:lnTo>
                  <a:pt x="0" y="0"/>
                </a:lnTo>
                <a:close/>
              </a:path>
            </a:pathLst>
          </a:custGeom>
          <a:solidFill>
            <a:schemeClr val="accent1">
              <a:alpha val="4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1748435" y="4152900"/>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3392179" y="4361632"/>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2019300" y="5333174"/>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3124200" y="4902501"/>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2" descr="http://mathbits.com/MathBits/StudentResources/GraphPaper/GraphP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7214" y="3657600"/>
            <a:ext cx="3692814" cy="2486998"/>
          </a:xfrm>
          <a:prstGeom prst="rect">
            <a:avLst/>
          </a:prstGeom>
          <a:noFill/>
          <a:extLst>
            <a:ext uri="{909E8E84-426E-40DD-AFC4-6F175D3DCCD1}">
              <a14:hiddenFill xmlns:a14="http://schemas.microsoft.com/office/drawing/2010/main">
                <a:solidFill>
                  <a:srgbClr val="FFFFFF"/>
                </a:solidFill>
              </a14:hiddenFill>
            </a:ext>
          </a:extLst>
        </p:spPr>
      </p:pic>
      <p:cxnSp>
        <p:nvCxnSpPr>
          <p:cNvPr id="11" name="Straight Arrow Connector 10"/>
          <p:cNvCxnSpPr/>
          <p:nvPr/>
        </p:nvCxnSpPr>
        <p:spPr>
          <a:xfrm flipH="1" flipV="1">
            <a:off x="5410200" y="3886200"/>
            <a:ext cx="304800" cy="762000"/>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715000" y="4648200"/>
            <a:ext cx="304800" cy="533400"/>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019800" y="5181600"/>
            <a:ext cx="762000" cy="0"/>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V="1">
            <a:off x="6781800" y="4399732"/>
            <a:ext cx="609600" cy="781868"/>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sp>
        <p:nvSpPr>
          <p:cNvPr id="19" name="Freeform 18"/>
          <p:cNvSpPr/>
          <p:nvPr/>
        </p:nvSpPr>
        <p:spPr>
          <a:xfrm>
            <a:off x="5337958" y="3663538"/>
            <a:ext cx="2606634" cy="1520041"/>
          </a:xfrm>
          <a:custGeom>
            <a:avLst/>
            <a:gdLst>
              <a:gd name="connsiteX0" fmla="*/ 0 w 2606634"/>
              <a:gd name="connsiteY0" fmla="*/ 5937 h 1520041"/>
              <a:gd name="connsiteX1" fmla="*/ 374073 w 2606634"/>
              <a:gd name="connsiteY1" fmla="*/ 967839 h 1520041"/>
              <a:gd name="connsiteX2" fmla="*/ 688769 w 2606634"/>
              <a:gd name="connsiteY2" fmla="*/ 1520041 h 1520041"/>
              <a:gd name="connsiteX3" fmla="*/ 1430977 w 2606634"/>
              <a:gd name="connsiteY3" fmla="*/ 1520041 h 1520041"/>
              <a:gd name="connsiteX4" fmla="*/ 2606634 w 2606634"/>
              <a:gd name="connsiteY4" fmla="*/ 0 h 1520041"/>
              <a:gd name="connsiteX5" fmla="*/ 0 w 2606634"/>
              <a:gd name="connsiteY5" fmla="*/ 5937 h 1520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06634" h="1520041">
                <a:moveTo>
                  <a:pt x="0" y="5937"/>
                </a:moveTo>
                <a:lnTo>
                  <a:pt x="374073" y="967839"/>
                </a:lnTo>
                <a:lnTo>
                  <a:pt x="688769" y="1520041"/>
                </a:lnTo>
                <a:lnTo>
                  <a:pt x="1430977" y="1520041"/>
                </a:lnTo>
                <a:lnTo>
                  <a:pt x="2606634" y="0"/>
                </a:lnTo>
                <a:lnTo>
                  <a:pt x="0" y="5937"/>
                </a:lnTo>
                <a:close/>
              </a:path>
            </a:pathLst>
          </a:custGeom>
          <a:solidFill>
            <a:schemeClr val="accent1">
              <a:alpha val="4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5676900" y="4584836"/>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5981700" y="5135525"/>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6743700" y="5143500"/>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2077395" y="6183615"/>
            <a:ext cx="1314784" cy="461665"/>
          </a:xfrm>
          <a:prstGeom prst="rect">
            <a:avLst/>
          </a:prstGeom>
          <a:noFill/>
        </p:spPr>
        <p:txBody>
          <a:bodyPr wrap="none" rtlCol="0">
            <a:spAutoFit/>
          </a:bodyPr>
          <a:lstStyle/>
          <a:p>
            <a:r>
              <a:rPr lang="en-US" sz="2400" dirty="0" smtClean="0"/>
              <a:t>Bounded</a:t>
            </a:r>
            <a:endParaRPr lang="en-US" sz="2400" dirty="0"/>
          </a:p>
        </p:txBody>
      </p:sp>
      <p:sp>
        <p:nvSpPr>
          <p:cNvPr id="25" name="TextBox 24"/>
          <p:cNvSpPr txBox="1"/>
          <p:nvPr/>
        </p:nvSpPr>
        <p:spPr>
          <a:xfrm>
            <a:off x="5619097" y="6183615"/>
            <a:ext cx="1669047" cy="461665"/>
          </a:xfrm>
          <a:prstGeom prst="rect">
            <a:avLst/>
          </a:prstGeom>
          <a:noFill/>
        </p:spPr>
        <p:txBody>
          <a:bodyPr wrap="none" rtlCol="0">
            <a:spAutoFit/>
          </a:bodyPr>
          <a:lstStyle/>
          <a:p>
            <a:r>
              <a:rPr lang="en-US" sz="2400" dirty="0" smtClean="0"/>
              <a:t>Unbounded</a:t>
            </a:r>
            <a:endParaRPr lang="en-US" sz="2400" dirty="0"/>
          </a:p>
        </p:txBody>
      </p:sp>
    </p:spTree>
    <p:extLst>
      <p:ext uri="{BB962C8B-B14F-4D97-AF65-F5344CB8AC3E}">
        <p14:creationId xmlns:p14="http://schemas.microsoft.com/office/powerpoint/2010/main" val="1780108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3"/>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7"/>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1"/>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2"/>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3"/>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P spid="8" grpId="0" animBg="1"/>
      <p:bldP spid="9" grpId="0" animBg="1"/>
      <p:bldP spid="19" grpId="0" animBg="1"/>
      <p:bldP spid="21" grpId="0" animBg="1"/>
      <p:bldP spid="22" grpId="0" animBg="1"/>
      <p:bldP spid="23" grpId="0" animBg="1"/>
      <p:bldP spid="20" grpId="0"/>
      <p:bldP spid="2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u="sng" dirty="0" smtClean="0"/>
              <a:t>Solving a Linear Programming Problem</a:t>
            </a:r>
            <a:endParaRPr lang="en-US" b="1" u="sng" dirty="0"/>
          </a:p>
        </p:txBody>
      </p:sp>
      <p:sp>
        <p:nvSpPr>
          <p:cNvPr id="3" name="Content Placeholder 2"/>
          <p:cNvSpPr>
            <a:spLocks noGrp="1"/>
          </p:cNvSpPr>
          <p:nvPr>
            <p:ph idx="1"/>
          </p:nvPr>
        </p:nvSpPr>
        <p:spPr/>
        <p:txBody>
          <a:bodyPr/>
          <a:lstStyle/>
          <a:p>
            <a:pPr marL="0" indent="0">
              <a:buNone/>
            </a:pPr>
            <a:r>
              <a:rPr lang="en-US" dirty="0" smtClean="0"/>
              <a:t>*Graph the constraints (inequality functions)</a:t>
            </a:r>
          </a:p>
          <a:p>
            <a:pPr marL="0" indent="0">
              <a:buNone/>
            </a:pPr>
            <a:r>
              <a:rPr lang="en-US" dirty="0" smtClean="0"/>
              <a:t>*Locate vertices of the feasible region (where    </a:t>
            </a:r>
          </a:p>
          <a:p>
            <a:pPr marL="0" indent="0">
              <a:buNone/>
            </a:pPr>
            <a:r>
              <a:rPr lang="en-US" dirty="0"/>
              <a:t> </a:t>
            </a:r>
            <a:r>
              <a:rPr lang="en-US" dirty="0" smtClean="0"/>
              <a:t>  graphs intersect)</a:t>
            </a:r>
          </a:p>
          <a:p>
            <a:pPr marL="0" indent="0">
              <a:buNone/>
            </a:pPr>
            <a:r>
              <a:rPr lang="en-US" dirty="0" smtClean="0"/>
              <a:t>*Plug vertices into objective function.  Which </a:t>
            </a:r>
          </a:p>
          <a:p>
            <a:pPr marL="0" indent="0">
              <a:buNone/>
            </a:pPr>
            <a:r>
              <a:rPr lang="en-US" dirty="0" smtClean="0"/>
              <a:t>  ever gives you the largest value is the max.   </a:t>
            </a:r>
          </a:p>
          <a:p>
            <a:pPr marL="0" indent="0">
              <a:buNone/>
            </a:pPr>
            <a:r>
              <a:rPr lang="en-US" dirty="0"/>
              <a:t> </a:t>
            </a:r>
            <a:r>
              <a:rPr lang="en-US" dirty="0" smtClean="0"/>
              <a:t> Which ever gives you the smallest value is the </a:t>
            </a:r>
          </a:p>
          <a:p>
            <a:pPr marL="0" indent="0">
              <a:buNone/>
            </a:pPr>
            <a:r>
              <a:rPr lang="en-US" dirty="0"/>
              <a:t> </a:t>
            </a:r>
            <a:r>
              <a:rPr lang="en-US" dirty="0" smtClean="0"/>
              <a:t> min </a:t>
            </a:r>
            <a:endParaRPr lang="en-US" dirty="0"/>
          </a:p>
        </p:txBody>
      </p:sp>
    </p:spTree>
    <p:extLst>
      <p:ext uri="{BB962C8B-B14F-4D97-AF65-F5344CB8AC3E}">
        <p14:creationId xmlns:p14="http://schemas.microsoft.com/office/powerpoint/2010/main" val="1115209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1366" y="-18366"/>
            <a:ext cx="8229600" cy="1143000"/>
          </a:xfrm>
        </p:spPr>
        <p:txBody>
          <a:bodyPr/>
          <a:lstStyle/>
          <a:p>
            <a:pPr algn="l"/>
            <a:r>
              <a:rPr lang="en-US" u="sng" dirty="0" smtClean="0"/>
              <a:t>Ex</a:t>
            </a:r>
            <a:endParaRPr lang="en-US" u="sng" dirty="0"/>
          </a:p>
        </p:txBody>
      </p:sp>
      <p:sp>
        <p:nvSpPr>
          <p:cNvPr id="3" name="Content Placeholder 2"/>
          <p:cNvSpPr>
            <a:spLocks noGrp="1"/>
          </p:cNvSpPr>
          <p:nvPr>
            <p:ph idx="1"/>
          </p:nvPr>
        </p:nvSpPr>
        <p:spPr>
          <a:xfrm>
            <a:off x="441366" y="1307196"/>
            <a:ext cx="8229600" cy="4525963"/>
          </a:xfrm>
        </p:spPr>
        <p:txBody>
          <a:bodyPr/>
          <a:lstStyle/>
          <a:p>
            <a:pPr marL="0" indent="0">
              <a:buNone/>
            </a:pPr>
            <a:r>
              <a:rPr lang="en-US" dirty="0" smtClean="0"/>
              <a:t>Find the min and max of </a:t>
            </a:r>
            <a:r>
              <a:rPr lang="en-US" b="1" dirty="0" smtClean="0"/>
              <a:t>C = 3x + 4y</a:t>
            </a:r>
            <a:r>
              <a:rPr lang="en-US" dirty="0" smtClean="0"/>
              <a:t> given the following constraints:</a:t>
            </a:r>
          </a:p>
          <a:p>
            <a:pPr marL="0" indent="0">
              <a:buNone/>
            </a:pPr>
            <a:r>
              <a:rPr lang="en-US" dirty="0" smtClean="0"/>
              <a:t>x </a:t>
            </a:r>
            <a:r>
              <a:rPr lang="en-US" u="sng" dirty="0" smtClean="0"/>
              <a:t>&gt;</a:t>
            </a:r>
            <a:r>
              <a:rPr lang="en-US" dirty="0" smtClean="0"/>
              <a:t> 0</a:t>
            </a:r>
          </a:p>
          <a:p>
            <a:pPr marL="0" indent="0">
              <a:buNone/>
            </a:pPr>
            <a:r>
              <a:rPr lang="en-US" dirty="0" smtClean="0"/>
              <a:t>y </a:t>
            </a:r>
            <a:r>
              <a:rPr lang="en-US" u="sng" dirty="0" smtClean="0"/>
              <a:t>&gt;</a:t>
            </a:r>
            <a:r>
              <a:rPr lang="en-US" dirty="0" smtClean="0"/>
              <a:t> 0</a:t>
            </a:r>
          </a:p>
          <a:p>
            <a:pPr marL="0" indent="0">
              <a:buNone/>
            </a:pPr>
            <a:r>
              <a:rPr lang="en-US" dirty="0" smtClean="0"/>
              <a:t>x + y </a:t>
            </a:r>
            <a:r>
              <a:rPr lang="en-US" u="sng" dirty="0" smtClean="0"/>
              <a:t>&lt;</a:t>
            </a:r>
            <a:r>
              <a:rPr lang="en-US" dirty="0" smtClean="0"/>
              <a:t> 8</a:t>
            </a:r>
            <a:endParaRPr lang="en-US" dirty="0"/>
          </a:p>
        </p:txBody>
      </p:sp>
      <p:pic>
        <p:nvPicPr>
          <p:cNvPr id="4" name="Picture 2" descr="http://taylormath.pbworks.com/f/1193085651/f-206-15-ex-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37566" y="1971767"/>
            <a:ext cx="3695700" cy="3695700"/>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Connector 5"/>
          <p:cNvCxnSpPr/>
          <p:nvPr/>
        </p:nvCxnSpPr>
        <p:spPr>
          <a:xfrm>
            <a:off x="6585416" y="1971767"/>
            <a:ext cx="1847850" cy="198120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H="1">
            <a:off x="6585416" y="3952967"/>
            <a:ext cx="184785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6587406" y="2008161"/>
            <a:ext cx="0" cy="1944806"/>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2" name="Freeform 11"/>
          <p:cNvSpPr/>
          <p:nvPr/>
        </p:nvSpPr>
        <p:spPr>
          <a:xfrm>
            <a:off x="6580297" y="1980086"/>
            <a:ext cx="1821976" cy="1951630"/>
          </a:xfrm>
          <a:custGeom>
            <a:avLst/>
            <a:gdLst>
              <a:gd name="connsiteX0" fmla="*/ 0 w 1821976"/>
              <a:gd name="connsiteY0" fmla="*/ 0 h 1951630"/>
              <a:gd name="connsiteX1" fmla="*/ 0 w 1821976"/>
              <a:gd name="connsiteY1" fmla="*/ 1944806 h 1951630"/>
              <a:gd name="connsiteX2" fmla="*/ 1821976 w 1821976"/>
              <a:gd name="connsiteY2" fmla="*/ 1951630 h 1951630"/>
              <a:gd name="connsiteX3" fmla="*/ 0 w 1821976"/>
              <a:gd name="connsiteY3" fmla="*/ 0 h 1951630"/>
            </a:gdLst>
            <a:ahLst/>
            <a:cxnLst>
              <a:cxn ang="0">
                <a:pos x="connsiteX0" y="connsiteY0"/>
              </a:cxn>
              <a:cxn ang="0">
                <a:pos x="connsiteX1" y="connsiteY1"/>
              </a:cxn>
              <a:cxn ang="0">
                <a:pos x="connsiteX2" y="connsiteY2"/>
              </a:cxn>
              <a:cxn ang="0">
                <a:pos x="connsiteX3" y="connsiteY3"/>
              </a:cxn>
            </a:cxnLst>
            <a:rect l="l" t="t" r="r" b="b"/>
            <a:pathLst>
              <a:path w="1821976" h="1951630">
                <a:moveTo>
                  <a:pt x="0" y="0"/>
                </a:moveTo>
                <a:lnTo>
                  <a:pt x="0" y="1944806"/>
                </a:lnTo>
                <a:lnTo>
                  <a:pt x="1821976" y="1951630"/>
                </a:lnTo>
                <a:lnTo>
                  <a:pt x="0" y="0"/>
                </a:lnTo>
                <a:close/>
              </a:path>
            </a:pathLst>
          </a:custGeom>
          <a:solidFill>
            <a:schemeClr val="accent1">
              <a:alpha val="4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6481067" y="1867418"/>
            <a:ext cx="208698" cy="20869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6759182" y="1750606"/>
            <a:ext cx="617477" cy="369332"/>
          </a:xfrm>
          <a:prstGeom prst="rect">
            <a:avLst/>
          </a:prstGeom>
          <a:noFill/>
        </p:spPr>
        <p:txBody>
          <a:bodyPr wrap="none" rtlCol="0">
            <a:spAutoFit/>
          </a:bodyPr>
          <a:lstStyle/>
          <a:p>
            <a:r>
              <a:rPr lang="en-US" dirty="0" smtClean="0"/>
              <a:t>(0,8)</a:t>
            </a:r>
            <a:endParaRPr lang="en-US" dirty="0"/>
          </a:p>
        </p:txBody>
      </p:sp>
      <p:sp>
        <p:nvSpPr>
          <p:cNvPr id="17" name="TextBox 16"/>
          <p:cNvSpPr txBox="1"/>
          <p:nvPr/>
        </p:nvSpPr>
        <p:spPr>
          <a:xfrm>
            <a:off x="8515721" y="3621735"/>
            <a:ext cx="617477" cy="369332"/>
          </a:xfrm>
          <a:prstGeom prst="rect">
            <a:avLst/>
          </a:prstGeom>
          <a:noFill/>
        </p:spPr>
        <p:txBody>
          <a:bodyPr wrap="none" rtlCol="0">
            <a:spAutoFit/>
          </a:bodyPr>
          <a:lstStyle/>
          <a:p>
            <a:r>
              <a:rPr lang="en-US" dirty="0" smtClean="0"/>
              <a:t>(8,0)</a:t>
            </a:r>
            <a:endParaRPr lang="en-US" dirty="0"/>
          </a:p>
        </p:txBody>
      </p:sp>
      <p:sp>
        <p:nvSpPr>
          <p:cNvPr id="18" name="TextBox 17"/>
          <p:cNvSpPr txBox="1"/>
          <p:nvPr/>
        </p:nvSpPr>
        <p:spPr>
          <a:xfrm>
            <a:off x="5936946" y="3610362"/>
            <a:ext cx="617477" cy="369332"/>
          </a:xfrm>
          <a:prstGeom prst="rect">
            <a:avLst/>
          </a:prstGeom>
          <a:noFill/>
        </p:spPr>
        <p:txBody>
          <a:bodyPr wrap="none" rtlCol="0">
            <a:spAutoFit/>
          </a:bodyPr>
          <a:lstStyle/>
          <a:p>
            <a:r>
              <a:rPr lang="en-US" dirty="0" smtClean="0"/>
              <a:t>(0,0)</a:t>
            </a:r>
            <a:endParaRPr lang="en-US" dirty="0"/>
          </a:p>
        </p:txBody>
      </p:sp>
      <p:sp>
        <p:nvSpPr>
          <p:cNvPr id="19" name="Oval 18"/>
          <p:cNvSpPr/>
          <p:nvPr/>
        </p:nvSpPr>
        <p:spPr>
          <a:xfrm>
            <a:off x="6497842" y="3820599"/>
            <a:ext cx="208698" cy="20869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8276030" y="3820599"/>
            <a:ext cx="208698" cy="20869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129087" y="4236644"/>
            <a:ext cx="2719014" cy="461665"/>
          </a:xfrm>
          <a:prstGeom prst="rect">
            <a:avLst/>
          </a:prstGeom>
          <a:noFill/>
        </p:spPr>
        <p:txBody>
          <a:bodyPr wrap="none" rtlCol="0">
            <a:spAutoFit/>
          </a:bodyPr>
          <a:lstStyle/>
          <a:p>
            <a:r>
              <a:rPr lang="en-US" sz="2400" dirty="0" smtClean="0"/>
              <a:t>(0,8):  C = 3(0) + 4(8)</a:t>
            </a:r>
            <a:endParaRPr lang="en-US" sz="2400" dirty="0"/>
          </a:p>
        </p:txBody>
      </p:sp>
      <p:sp>
        <p:nvSpPr>
          <p:cNvPr id="22" name="TextBox 21"/>
          <p:cNvSpPr txBox="1"/>
          <p:nvPr/>
        </p:nvSpPr>
        <p:spPr>
          <a:xfrm>
            <a:off x="2837215" y="4236643"/>
            <a:ext cx="718466" cy="461665"/>
          </a:xfrm>
          <a:prstGeom prst="rect">
            <a:avLst/>
          </a:prstGeom>
          <a:noFill/>
        </p:spPr>
        <p:txBody>
          <a:bodyPr wrap="none" rtlCol="0">
            <a:spAutoFit/>
          </a:bodyPr>
          <a:lstStyle/>
          <a:p>
            <a:r>
              <a:rPr lang="en-US" sz="2400" dirty="0" smtClean="0"/>
              <a:t>= 32</a:t>
            </a:r>
            <a:endParaRPr lang="en-US" sz="2400" dirty="0"/>
          </a:p>
        </p:txBody>
      </p:sp>
      <p:sp>
        <p:nvSpPr>
          <p:cNvPr id="23" name="TextBox 22"/>
          <p:cNvSpPr txBox="1"/>
          <p:nvPr/>
        </p:nvSpPr>
        <p:spPr>
          <a:xfrm>
            <a:off x="129087" y="4855127"/>
            <a:ext cx="2719014" cy="461665"/>
          </a:xfrm>
          <a:prstGeom prst="rect">
            <a:avLst/>
          </a:prstGeom>
          <a:noFill/>
        </p:spPr>
        <p:txBody>
          <a:bodyPr wrap="none" rtlCol="0">
            <a:spAutoFit/>
          </a:bodyPr>
          <a:lstStyle/>
          <a:p>
            <a:r>
              <a:rPr lang="en-US" sz="2400" dirty="0" smtClean="0"/>
              <a:t>(8,0):  C = 3(8) + 4(0)</a:t>
            </a:r>
            <a:endParaRPr lang="en-US" sz="2400" dirty="0"/>
          </a:p>
        </p:txBody>
      </p:sp>
      <p:sp>
        <p:nvSpPr>
          <p:cNvPr id="24" name="TextBox 23"/>
          <p:cNvSpPr txBox="1"/>
          <p:nvPr/>
        </p:nvSpPr>
        <p:spPr>
          <a:xfrm>
            <a:off x="2848101" y="4855127"/>
            <a:ext cx="718466" cy="461665"/>
          </a:xfrm>
          <a:prstGeom prst="rect">
            <a:avLst/>
          </a:prstGeom>
          <a:noFill/>
        </p:spPr>
        <p:txBody>
          <a:bodyPr wrap="none" rtlCol="0">
            <a:spAutoFit/>
          </a:bodyPr>
          <a:lstStyle/>
          <a:p>
            <a:r>
              <a:rPr lang="en-US" sz="2400" dirty="0" smtClean="0"/>
              <a:t>= 24</a:t>
            </a:r>
            <a:endParaRPr lang="en-US" sz="2400" dirty="0"/>
          </a:p>
        </p:txBody>
      </p:sp>
      <p:sp>
        <p:nvSpPr>
          <p:cNvPr id="25" name="TextBox 24"/>
          <p:cNvSpPr txBox="1"/>
          <p:nvPr/>
        </p:nvSpPr>
        <p:spPr>
          <a:xfrm>
            <a:off x="129087" y="5585022"/>
            <a:ext cx="2719014" cy="461665"/>
          </a:xfrm>
          <a:prstGeom prst="rect">
            <a:avLst/>
          </a:prstGeom>
          <a:noFill/>
        </p:spPr>
        <p:txBody>
          <a:bodyPr wrap="none" rtlCol="0">
            <a:spAutoFit/>
          </a:bodyPr>
          <a:lstStyle/>
          <a:p>
            <a:r>
              <a:rPr lang="en-US" sz="2400" dirty="0" smtClean="0"/>
              <a:t>(0,0):  C = 3(0) + 4(0)</a:t>
            </a:r>
            <a:endParaRPr lang="en-US" sz="2400" dirty="0"/>
          </a:p>
        </p:txBody>
      </p:sp>
      <p:sp>
        <p:nvSpPr>
          <p:cNvPr id="26" name="TextBox 25"/>
          <p:cNvSpPr txBox="1"/>
          <p:nvPr/>
        </p:nvSpPr>
        <p:spPr>
          <a:xfrm>
            <a:off x="2848101" y="5566656"/>
            <a:ext cx="562975" cy="461665"/>
          </a:xfrm>
          <a:prstGeom prst="rect">
            <a:avLst/>
          </a:prstGeom>
          <a:noFill/>
        </p:spPr>
        <p:txBody>
          <a:bodyPr wrap="none" rtlCol="0">
            <a:spAutoFit/>
          </a:bodyPr>
          <a:lstStyle/>
          <a:p>
            <a:r>
              <a:rPr lang="en-US" sz="2400" dirty="0" smtClean="0"/>
              <a:t>= 0</a:t>
            </a:r>
            <a:endParaRPr lang="en-US" sz="2400" dirty="0"/>
          </a:p>
        </p:txBody>
      </p:sp>
      <p:sp>
        <p:nvSpPr>
          <p:cNvPr id="27" name="TextBox 26"/>
          <p:cNvSpPr txBox="1"/>
          <p:nvPr/>
        </p:nvSpPr>
        <p:spPr>
          <a:xfrm>
            <a:off x="4143938" y="6046687"/>
            <a:ext cx="3359574" cy="461665"/>
          </a:xfrm>
          <a:prstGeom prst="rect">
            <a:avLst/>
          </a:prstGeom>
          <a:noFill/>
        </p:spPr>
        <p:txBody>
          <a:bodyPr wrap="none" rtlCol="0">
            <a:spAutoFit/>
          </a:bodyPr>
          <a:lstStyle/>
          <a:p>
            <a:r>
              <a:rPr lang="en-US" sz="2400" b="1" dirty="0" smtClean="0"/>
              <a:t>Max at (0,8), Min at (0,0)</a:t>
            </a:r>
            <a:endParaRPr lang="en-US" sz="2400" b="1" dirty="0"/>
          </a:p>
        </p:txBody>
      </p:sp>
      <p:cxnSp>
        <p:nvCxnSpPr>
          <p:cNvPr id="8" name="Straight Arrow Connector 7"/>
          <p:cNvCxnSpPr/>
          <p:nvPr/>
        </p:nvCxnSpPr>
        <p:spPr>
          <a:xfrm>
            <a:off x="1981200" y="3819617"/>
            <a:ext cx="292373"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385523" y="3514013"/>
            <a:ext cx="1664238" cy="584775"/>
          </a:xfrm>
          <a:prstGeom prst="rect">
            <a:avLst/>
          </a:prstGeom>
          <a:noFill/>
        </p:spPr>
        <p:txBody>
          <a:bodyPr wrap="none" rtlCol="0">
            <a:spAutoFit/>
          </a:bodyPr>
          <a:lstStyle/>
          <a:p>
            <a:r>
              <a:rPr lang="en-US" sz="3200" dirty="0" smtClean="0"/>
              <a:t>y </a:t>
            </a:r>
            <a:r>
              <a:rPr lang="en-US" sz="3200" u="sng" dirty="0" smtClean="0"/>
              <a:t>&lt;</a:t>
            </a:r>
            <a:r>
              <a:rPr lang="en-US" sz="3200" dirty="0" smtClean="0"/>
              <a:t> -x + 8</a:t>
            </a:r>
            <a:endParaRPr lang="en-US" sz="3200" dirty="0"/>
          </a:p>
        </p:txBody>
      </p:sp>
    </p:spTree>
    <p:extLst>
      <p:ext uri="{BB962C8B-B14F-4D97-AF65-F5344CB8AC3E}">
        <p14:creationId xmlns:p14="http://schemas.microsoft.com/office/powerpoint/2010/main" val="332655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8"/>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7"/>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21">
                                            <p:txEl>
                                              <p:pRg st="0" end="0"/>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2"/>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3"/>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24"/>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25"/>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26"/>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4" grpId="0" animBg="1"/>
      <p:bldP spid="16" grpId="0"/>
      <p:bldP spid="17" grpId="0"/>
      <p:bldP spid="18" grpId="0"/>
      <p:bldP spid="19" grpId="0" animBg="1"/>
      <p:bldP spid="20" grpId="0" animBg="1"/>
      <p:bldP spid="22" grpId="0"/>
      <p:bldP spid="23" grpId="0"/>
      <p:bldP spid="24" grpId="0"/>
      <p:bldP spid="25" grpId="0"/>
      <p:bldP spid="26" grpId="0"/>
      <p:bldP spid="27"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pPr algn="l"/>
            <a:r>
              <a:rPr lang="en-US" u="sng" dirty="0" smtClean="0"/>
              <a:t>Ex 2</a:t>
            </a:r>
            <a:endParaRPr lang="en-US" u="sng" dirty="0"/>
          </a:p>
        </p:txBody>
      </p:sp>
      <p:sp>
        <p:nvSpPr>
          <p:cNvPr id="3" name="Content Placeholder 2"/>
          <p:cNvSpPr>
            <a:spLocks noGrp="1"/>
          </p:cNvSpPr>
          <p:nvPr>
            <p:ph idx="1"/>
          </p:nvPr>
        </p:nvSpPr>
        <p:spPr>
          <a:xfrm>
            <a:off x="457200" y="782490"/>
            <a:ext cx="8229600" cy="4525963"/>
          </a:xfrm>
        </p:spPr>
        <p:txBody>
          <a:bodyPr/>
          <a:lstStyle/>
          <a:p>
            <a:pPr marL="0" indent="0">
              <a:buNone/>
            </a:pPr>
            <a:r>
              <a:rPr lang="en-US" dirty="0" smtClean="0"/>
              <a:t>Find the min and max of </a:t>
            </a:r>
            <a:r>
              <a:rPr lang="en-US" b="1" dirty="0" smtClean="0"/>
              <a:t>C = 5x + 6y</a:t>
            </a:r>
            <a:r>
              <a:rPr lang="en-US" dirty="0" smtClean="0"/>
              <a:t> given the constraints:</a:t>
            </a:r>
          </a:p>
          <a:p>
            <a:pPr marL="0" indent="0">
              <a:buNone/>
            </a:pPr>
            <a:r>
              <a:rPr lang="en-US" sz="2400" dirty="0" smtClean="0"/>
              <a:t>x </a:t>
            </a:r>
            <a:r>
              <a:rPr lang="en-US" sz="2400" u="sng" dirty="0" smtClean="0"/>
              <a:t>&gt;</a:t>
            </a:r>
            <a:r>
              <a:rPr lang="en-US" sz="2400" dirty="0" smtClean="0"/>
              <a:t> 0		x + y </a:t>
            </a:r>
            <a:r>
              <a:rPr lang="en-US" sz="2400" u="sng" dirty="0" smtClean="0"/>
              <a:t>&gt;</a:t>
            </a:r>
            <a:r>
              <a:rPr lang="en-US" sz="2400" dirty="0" smtClean="0"/>
              <a:t> 5</a:t>
            </a:r>
          </a:p>
          <a:p>
            <a:pPr marL="0" indent="0">
              <a:buNone/>
            </a:pPr>
            <a:r>
              <a:rPr lang="en-US" sz="2400" dirty="0" smtClean="0"/>
              <a:t>y </a:t>
            </a:r>
            <a:r>
              <a:rPr lang="en-US" sz="2400" u="sng" dirty="0" smtClean="0"/>
              <a:t>&gt;</a:t>
            </a:r>
            <a:r>
              <a:rPr lang="en-US" sz="2400" dirty="0" smtClean="0"/>
              <a:t> 0		3x + 4y </a:t>
            </a:r>
            <a:r>
              <a:rPr lang="en-US" sz="2400" u="sng" dirty="0" smtClean="0"/>
              <a:t>&gt;</a:t>
            </a:r>
            <a:r>
              <a:rPr lang="en-US" sz="2400" dirty="0" smtClean="0"/>
              <a:t> 18</a:t>
            </a:r>
            <a:endParaRPr lang="en-US" sz="2400" dirty="0"/>
          </a:p>
        </p:txBody>
      </p:sp>
      <p:cxnSp>
        <p:nvCxnSpPr>
          <p:cNvPr id="5" name="Straight Arrow Connector 4"/>
          <p:cNvCxnSpPr/>
          <p:nvPr/>
        </p:nvCxnSpPr>
        <p:spPr>
          <a:xfrm>
            <a:off x="3459678" y="2077890"/>
            <a:ext cx="907473"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3913414" y="2535090"/>
            <a:ext cx="453737"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4572000" y="1847057"/>
            <a:ext cx="1290738" cy="461665"/>
          </a:xfrm>
          <a:prstGeom prst="rect">
            <a:avLst/>
          </a:prstGeom>
          <a:noFill/>
        </p:spPr>
        <p:txBody>
          <a:bodyPr wrap="none" rtlCol="0">
            <a:spAutoFit/>
          </a:bodyPr>
          <a:lstStyle/>
          <a:p>
            <a:r>
              <a:rPr lang="en-US" sz="2400" dirty="0" smtClean="0"/>
              <a:t>y </a:t>
            </a:r>
            <a:r>
              <a:rPr lang="en-US" sz="2400" u="sng" dirty="0" smtClean="0"/>
              <a:t>&gt;</a:t>
            </a:r>
            <a:r>
              <a:rPr lang="en-US" sz="2400" dirty="0" smtClean="0"/>
              <a:t> -x + 5</a:t>
            </a:r>
            <a:endParaRPr lang="en-US" sz="2400" dirty="0"/>
          </a:p>
        </p:txBody>
      </p:sp>
      <mc:AlternateContent xmlns:mc="http://schemas.openxmlformats.org/markup-compatibility/2006" xmlns:a14="http://schemas.microsoft.com/office/drawing/2010/main">
        <mc:Choice Requires="a14">
          <p:sp>
            <p:nvSpPr>
              <p:cNvPr id="12" name="TextBox 11"/>
              <p:cNvSpPr txBox="1"/>
              <p:nvPr/>
            </p:nvSpPr>
            <p:spPr>
              <a:xfrm>
                <a:off x="4572000" y="2227762"/>
                <a:ext cx="1463862" cy="614655"/>
              </a:xfrm>
              <a:prstGeom prst="rect">
                <a:avLst/>
              </a:prstGeom>
              <a:noFill/>
            </p:spPr>
            <p:txBody>
              <a:bodyPr wrap="none" rtlCol="0">
                <a:spAutoFit/>
              </a:bodyPr>
              <a:lstStyle/>
              <a:p>
                <a:r>
                  <a:rPr lang="en-US" sz="2400" dirty="0" smtClean="0"/>
                  <a:t>y </a:t>
                </a:r>
                <a:r>
                  <a:rPr lang="en-US" sz="2400" u="sng" dirty="0" smtClean="0"/>
                  <a:t>&gt;</a:t>
                </a:r>
                <a:r>
                  <a:rPr lang="en-US" sz="2400" dirty="0" smtClean="0"/>
                  <a:t> - </a:t>
                </a:r>
                <a14:m>
                  <m:oMath xmlns:m="http://schemas.openxmlformats.org/officeDocument/2006/math">
                    <m:f>
                      <m:fPr>
                        <m:ctrlPr>
                          <a:rPr lang="en-US" sz="2400" i="1" smtClean="0">
                            <a:latin typeface="Cambria Math" panose="02040503050406030204" pitchFamily="18" charset="0"/>
                          </a:rPr>
                        </m:ctrlPr>
                      </m:fPr>
                      <m:num>
                        <m:r>
                          <a:rPr lang="en-US" sz="2400" b="0" i="1" smtClean="0">
                            <a:latin typeface="Cambria Math"/>
                          </a:rPr>
                          <m:t>3</m:t>
                        </m:r>
                      </m:num>
                      <m:den>
                        <m:r>
                          <a:rPr lang="en-US" sz="2400" b="0" i="1" smtClean="0">
                            <a:latin typeface="Cambria Math"/>
                          </a:rPr>
                          <m:t>4</m:t>
                        </m:r>
                      </m:den>
                    </m:f>
                  </m:oMath>
                </a14:m>
                <a:r>
                  <a:rPr lang="en-US" sz="2400" dirty="0" smtClean="0"/>
                  <a:t>x + </a:t>
                </a:r>
                <a14:m>
                  <m:oMath xmlns:m="http://schemas.openxmlformats.org/officeDocument/2006/math">
                    <m:f>
                      <m:fPr>
                        <m:ctrlPr>
                          <a:rPr lang="en-US" sz="2400" i="1" smtClean="0">
                            <a:latin typeface="Cambria Math" panose="02040503050406030204" pitchFamily="18" charset="0"/>
                          </a:rPr>
                        </m:ctrlPr>
                      </m:fPr>
                      <m:num>
                        <m:r>
                          <a:rPr lang="en-US" sz="2400" b="0" i="1" smtClean="0">
                            <a:latin typeface="Cambria Math"/>
                          </a:rPr>
                          <m:t>9</m:t>
                        </m:r>
                      </m:num>
                      <m:den>
                        <m:r>
                          <a:rPr lang="en-US" sz="2400" b="0" i="1" smtClean="0">
                            <a:latin typeface="Cambria Math"/>
                          </a:rPr>
                          <m:t>2</m:t>
                        </m:r>
                      </m:den>
                    </m:f>
                  </m:oMath>
                </a14:m>
                <a:endParaRPr lang="en-US" sz="2400" dirty="0"/>
              </a:p>
            </p:txBody>
          </p:sp>
        </mc:Choice>
        <mc:Fallback xmlns="">
          <p:sp>
            <p:nvSpPr>
              <p:cNvPr id="12" name="TextBox 11"/>
              <p:cNvSpPr txBox="1">
                <a:spLocks noRot="1" noChangeAspect="1" noMove="1" noResize="1" noEditPoints="1" noAdjustHandles="1" noChangeArrowheads="1" noChangeShapeType="1" noTextEdit="1"/>
              </p:cNvSpPr>
              <p:nvPr/>
            </p:nvSpPr>
            <p:spPr>
              <a:xfrm>
                <a:off x="4572000" y="2227762"/>
                <a:ext cx="1463862" cy="614655"/>
              </a:xfrm>
              <a:prstGeom prst="rect">
                <a:avLst/>
              </a:prstGeom>
              <a:blipFill rotWithShape="1">
                <a:blip r:embed="rId2"/>
                <a:stretch>
                  <a:fillRect l="-6250" b="-9901"/>
                </a:stretch>
              </a:blipFill>
            </p:spPr>
            <p:txBody>
              <a:bodyPr/>
              <a:lstStyle/>
              <a:p>
                <a:r>
                  <a:rPr lang="en-US">
                    <a:noFill/>
                  </a:rPr>
                  <a:t> </a:t>
                </a:r>
              </a:p>
            </p:txBody>
          </p:sp>
        </mc:Fallback>
      </mc:AlternateContent>
      <p:pic>
        <p:nvPicPr>
          <p:cNvPr id="13" name="Picture 2" descr="http://taylormath.pbworks.com/f/1193085651/f-206-15-ex-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2842417"/>
            <a:ext cx="3695700" cy="3695700"/>
          </a:xfrm>
          <a:prstGeom prst="rect">
            <a:avLst/>
          </a:prstGeom>
          <a:noFill/>
          <a:extLst>
            <a:ext uri="{909E8E84-426E-40DD-AFC4-6F175D3DCCD1}">
              <a14:hiddenFill xmlns:a14="http://schemas.microsoft.com/office/drawing/2010/main">
                <a:solidFill>
                  <a:srgbClr val="FFFFFF"/>
                </a:solidFill>
              </a14:hiddenFill>
            </a:ext>
          </a:extLst>
        </p:spPr>
      </p:pic>
      <p:cxnSp>
        <p:nvCxnSpPr>
          <p:cNvPr id="15" name="Straight Connector 14"/>
          <p:cNvCxnSpPr/>
          <p:nvPr/>
        </p:nvCxnSpPr>
        <p:spPr>
          <a:xfrm>
            <a:off x="6800850" y="3581400"/>
            <a:ext cx="1200150" cy="121920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800850" y="3733800"/>
            <a:ext cx="1962150" cy="144780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6814835" y="2836196"/>
            <a:ext cx="0" cy="1964404"/>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6800850" y="4800600"/>
            <a:ext cx="1809750"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6814835" y="3124200"/>
            <a:ext cx="27176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6800850" y="3657600"/>
            <a:ext cx="27176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6830031" y="4174703"/>
            <a:ext cx="27176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6835978" y="4572000"/>
            <a:ext cx="27176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flipV="1">
            <a:off x="7239000" y="4485669"/>
            <a:ext cx="4625"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flipV="1">
            <a:off x="7620000" y="4495800"/>
            <a:ext cx="4625"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flipV="1">
            <a:off x="8077200" y="4485669"/>
            <a:ext cx="4625"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flipV="1">
            <a:off x="7015025" y="3543300"/>
            <a:ext cx="2286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flipV="1">
            <a:off x="7273651" y="3812809"/>
            <a:ext cx="2286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flipV="1">
            <a:off x="7705725" y="4142549"/>
            <a:ext cx="2286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flipV="1">
            <a:off x="8153400" y="4485669"/>
            <a:ext cx="2286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flipV="1">
            <a:off x="7061274" y="3696830"/>
            <a:ext cx="2286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flipV="1">
            <a:off x="7820025" y="4385273"/>
            <a:ext cx="2286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7" name="Freeform 46"/>
          <p:cNvSpPr/>
          <p:nvPr/>
        </p:nvSpPr>
        <p:spPr>
          <a:xfrm>
            <a:off x="6818585" y="2833303"/>
            <a:ext cx="1781230" cy="1955653"/>
          </a:xfrm>
          <a:custGeom>
            <a:avLst/>
            <a:gdLst>
              <a:gd name="connsiteX0" fmla="*/ 0 w 1781230"/>
              <a:gd name="connsiteY0" fmla="*/ 0 h 1955653"/>
              <a:gd name="connsiteX1" fmla="*/ 0 w 1781230"/>
              <a:gd name="connsiteY1" fmla="*/ 750548 h 1955653"/>
              <a:gd name="connsiteX2" fmla="*/ 496842 w 1781230"/>
              <a:gd name="connsiteY2" fmla="*/ 1257961 h 1955653"/>
              <a:gd name="connsiteX3" fmla="*/ 1458812 w 1781230"/>
              <a:gd name="connsiteY3" fmla="*/ 1955653 h 1955653"/>
              <a:gd name="connsiteX4" fmla="*/ 1781230 w 1781230"/>
              <a:gd name="connsiteY4" fmla="*/ 1955653 h 1955653"/>
              <a:gd name="connsiteX5" fmla="*/ 1781230 w 1781230"/>
              <a:gd name="connsiteY5" fmla="*/ 0 h 1955653"/>
              <a:gd name="connsiteX6" fmla="*/ 0 w 1781230"/>
              <a:gd name="connsiteY6" fmla="*/ 0 h 1955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81230" h="1955653">
                <a:moveTo>
                  <a:pt x="0" y="0"/>
                </a:moveTo>
                <a:lnTo>
                  <a:pt x="0" y="750548"/>
                </a:lnTo>
                <a:lnTo>
                  <a:pt x="496842" y="1257961"/>
                </a:lnTo>
                <a:lnTo>
                  <a:pt x="1458812" y="1955653"/>
                </a:lnTo>
                <a:lnTo>
                  <a:pt x="1781230" y="1955653"/>
                </a:lnTo>
                <a:lnTo>
                  <a:pt x="1781230" y="0"/>
                </a:lnTo>
                <a:lnTo>
                  <a:pt x="0" y="0"/>
                </a:lnTo>
                <a:close/>
              </a:path>
            </a:pathLst>
          </a:custGeom>
          <a:solidFill>
            <a:schemeClr val="accent1">
              <a:alpha val="6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p:cNvSpPr/>
          <p:nvPr/>
        </p:nvSpPr>
        <p:spPr>
          <a:xfrm>
            <a:off x="7243625" y="4044000"/>
            <a:ext cx="120513" cy="12051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a:off x="6754578" y="3533783"/>
            <a:ext cx="120513" cy="12051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p:cNvSpPr/>
          <p:nvPr/>
        </p:nvSpPr>
        <p:spPr>
          <a:xfrm>
            <a:off x="8207443" y="4740343"/>
            <a:ext cx="120513" cy="12051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Box 51"/>
          <p:cNvSpPr txBox="1"/>
          <p:nvPr/>
        </p:nvSpPr>
        <p:spPr>
          <a:xfrm>
            <a:off x="6096000" y="3395246"/>
            <a:ext cx="569387" cy="338554"/>
          </a:xfrm>
          <a:prstGeom prst="rect">
            <a:avLst/>
          </a:prstGeom>
          <a:noFill/>
        </p:spPr>
        <p:txBody>
          <a:bodyPr wrap="none" rtlCol="0">
            <a:spAutoFit/>
          </a:bodyPr>
          <a:lstStyle/>
          <a:p>
            <a:r>
              <a:rPr lang="en-US" sz="1600" dirty="0" smtClean="0"/>
              <a:t>(0,5)</a:t>
            </a:r>
            <a:endParaRPr lang="en-US" sz="1600" dirty="0"/>
          </a:p>
        </p:txBody>
      </p:sp>
      <p:sp>
        <p:nvSpPr>
          <p:cNvPr id="53" name="TextBox 52"/>
          <p:cNvSpPr txBox="1"/>
          <p:nvPr/>
        </p:nvSpPr>
        <p:spPr>
          <a:xfrm>
            <a:off x="7339931" y="3778727"/>
            <a:ext cx="569387" cy="338554"/>
          </a:xfrm>
          <a:prstGeom prst="rect">
            <a:avLst/>
          </a:prstGeom>
          <a:noFill/>
        </p:spPr>
        <p:txBody>
          <a:bodyPr wrap="none" rtlCol="0">
            <a:spAutoFit/>
          </a:bodyPr>
          <a:lstStyle/>
          <a:p>
            <a:r>
              <a:rPr lang="en-US" sz="1600" dirty="0" smtClean="0"/>
              <a:t>(2,3)</a:t>
            </a:r>
            <a:endParaRPr lang="en-US" sz="1600" dirty="0"/>
          </a:p>
        </p:txBody>
      </p:sp>
      <p:sp>
        <p:nvSpPr>
          <p:cNvPr id="54" name="TextBox 53"/>
          <p:cNvSpPr txBox="1"/>
          <p:nvPr/>
        </p:nvSpPr>
        <p:spPr>
          <a:xfrm>
            <a:off x="7820025" y="4865347"/>
            <a:ext cx="569387" cy="338554"/>
          </a:xfrm>
          <a:prstGeom prst="rect">
            <a:avLst/>
          </a:prstGeom>
          <a:noFill/>
        </p:spPr>
        <p:txBody>
          <a:bodyPr wrap="none" rtlCol="0">
            <a:spAutoFit/>
          </a:bodyPr>
          <a:lstStyle/>
          <a:p>
            <a:r>
              <a:rPr lang="en-US" sz="1600" dirty="0" smtClean="0"/>
              <a:t>(6,0)</a:t>
            </a:r>
            <a:endParaRPr lang="en-US" sz="1600" dirty="0"/>
          </a:p>
        </p:txBody>
      </p:sp>
      <p:sp>
        <p:nvSpPr>
          <p:cNvPr id="55" name="TextBox 54"/>
          <p:cNvSpPr txBox="1"/>
          <p:nvPr/>
        </p:nvSpPr>
        <p:spPr>
          <a:xfrm>
            <a:off x="25179" y="3272135"/>
            <a:ext cx="2719014" cy="461665"/>
          </a:xfrm>
          <a:prstGeom prst="rect">
            <a:avLst/>
          </a:prstGeom>
          <a:noFill/>
        </p:spPr>
        <p:txBody>
          <a:bodyPr wrap="none" rtlCol="0">
            <a:spAutoFit/>
          </a:bodyPr>
          <a:lstStyle/>
          <a:p>
            <a:r>
              <a:rPr lang="en-US" sz="2400" dirty="0" smtClean="0"/>
              <a:t>(0,5):  C = 5(0) + 6(5)</a:t>
            </a:r>
            <a:endParaRPr lang="en-US" sz="2400" dirty="0"/>
          </a:p>
        </p:txBody>
      </p:sp>
      <p:sp>
        <p:nvSpPr>
          <p:cNvPr id="56" name="TextBox 55"/>
          <p:cNvSpPr txBox="1"/>
          <p:nvPr/>
        </p:nvSpPr>
        <p:spPr>
          <a:xfrm>
            <a:off x="25179" y="3771900"/>
            <a:ext cx="2719014" cy="461665"/>
          </a:xfrm>
          <a:prstGeom prst="rect">
            <a:avLst/>
          </a:prstGeom>
          <a:noFill/>
        </p:spPr>
        <p:txBody>
          <a:bodyPr wrap="none" rtlCol="0">
            <a:spAutoFit/>
          </a:bodyPr>
          <a:lstStyle/>
          <a:p>
            <a:r>
              <a:rPr lang="en-US" sz="2400" dirty="0" smtClean="0"/>
              <a:t>(2,3):  C = 5(2) + 6(3)</a:t>
            </a:r>
            <a:endParaRPr lang="en-US" sz="2400" dirty="0"/>
          </a:p>
        </p:txBody>
      </p:sp>
      <p:sp>
        <p:nvSpPr>
          <p:cNvPr id="57" name="TextBox 56"/>
          <p:cNvSpPr txBox="1"/>
          <p:nvPr/>
        </p:nvSpPr>
        <p:spPr>
          <a:xfrm>
            <a:off x="25179" y="4278678"/>
            <a:ext cx="2719014" cy="461665"/>
          </a:xfrm>
          <a:prstGeom prst="rect">
            <a:avLst/>
          </a:prstGeom>
          <a:noFill/>
        </p:spPr>
        <p:txBody>
          <a:bodyPr wrap="none" rtlCol="0">
            <a:spAutoFit/>
          </a:bodyPr>
          <a:lstStyle/>
          <a:p>
            <a:r>
              <a:rPr lang="en-US" sz="2400" dirty="0" smtClean="0"/>
              <a:t>(6,0):  C = 5(6) + 6(0)</a:t>
            </a:r>
            <a:endParaRPr lang="en-US" sz="2400" dirty="0"/>
          </a:p>
        </p:txBody>
      </p:sp>
      <p:sp>
        <p:nvSpPr>
          <p:cNvPr id="58" name="TextBox 57"/>
          <p:cNvSpPr txBox="1"/>
          <p:nvPr/>
        </p:nvSpPr>
        <p:spPr>
          <a:xfrm>
            <a:off x="2731273" y="3272135"/>
            <a:ext cx="718466" cy="461665"/>
          </a:xfrm>
          <a:prstGeom prst="rect">
            <a:avLst/>
          </a:prstGeom>
          <a:noFill/>
        </p:spPr>
        <p:txBody>
          <a:bodyPr wrap="none" rtlCol="0">
            <a:spAutoFit/>
          </a:bodyPr>
          <a:lstStyle/>
          <a:p>
            <a:r>
              <a:rPr lang="en-US" sz="2400" dirty="0" smtClean="0"/>
              <a:t>= 30</a:t>
            </a:r>
            <a:endParaRPr lang="en-US" sz="2400" dirty="0"/>
          </a:p>
        </p:txBody>
      </p:sp>
      <p:sp>
        <p:nvSpPr>
          <p:cNvPr id="59" name="TextBox 58"/>
          <p:cNvSpPr txBox="1"/>
          <p:nvPr/>
        </p:nvSpPr>
        <p:spPr>
          <a:xfrm>
            <a:off x="2744193" y="3771899"/>
            <a:ext cx="718466" cy="461665"/>
          </a:xfrm>
          <a:prstGeom prst="rect">
            <a:avLst/>
          </a:prstGeom>
          <a:noFill/>
        </p:spPr>
        <p:txBody>
          <a:bodyPr wrap="none" rtlCol="0">
            <a:spAutoFit/>
          </a:bodyPr>
          <a:lstStyle/>
          <a:p>
            <a:r>
              <a:rPr lang="en-US" sz="2400" dirty="0" smtClean="0"/>
              <a:t>= 28</a:t>
            </a:r>
            <a:endParaRPr lang="en-US" sz="2400" dirty="0"/>
          </a:p>
        </p:txBody>
      </p:sp>
      <p:sp>
        <p:nvSpPr>
          <p:cNvPr id="60" name="TextBox 59"/>
          <p:cNvSpPr txBox="1"/>
          <p:nvPr/>
        </p:nvSpPr>
        <p:spPr>
          <a:xfrm>
            <a:off x="2731273" y="4278678"/>
            <a:ext cx="718466" cy="461665"/>
          </a:xfrm>
          <a:prstGeom prst="rect">
            <a:avLst/>
          </a:prstGeom>
          <a:noFill/>
        </p:spPr>
        <p:txBody>
          <a:bodyPr wrap="none" rtlCol="0">
            <a:spAutoFit/>
          </a:bodyPr>
          <a:lstStyle/>
          <a:p>
            <a:r>
              <a:rPr lang="en-US" sz="2400" dirty="0" smtClean="0"/>
              <a:t>= 30</a:t>
            </a:r>
            <a:endParaRPr lang="en-US" sz="2400" dirty="0"/>
          </a:p>
        </p:txBody>
      </p:sp>
      <p:sp>
        <p:nvSpPr>
          <p:cNvPr id="61" name="TextBox 60"/>
          <p:cNvSpPr txBox="1"/>
          <p:nvPr/>
        </p:nvSpPr>
        <p:spPr>
          <a:xfrm>
            <a:off x="162570" y="4884150"/>
            <a:ext cx="4406976" cy="1938992"/>
          </a:xfrm>
          <a:prstGeom prst="rect">
            <a:avLst/>
          </a:prstGeom>
          <a:noFill/>
        </p:spPr>
        <p:txBody>
          <a:bodyPr wrap="none" rtlCol="0">
            <a:spAutoFit/>
          </a:bodyPr>
          <a:lstStyle/>
          <a:p>
            <a:r>
              <a:rPr lang="en-US" sz="2400" b="1" dirty="0" smtClean="0"/>
              <a:t>Min @ (2,3)</a:t>
            </a:r>
          </a:p>
          <a:p>
            <a:r>
              <a:rPr lang="en-US" sz="2400" dirty="0" smtClean="0"/>
              <a:t>*No max because region is</a:t>
            </a:r>
          </a:p>
          <a:p>
            <a:r>
              <a:rPr lang="en-US" sz="2400" dirty="0"/>
              <a:t>u</a:t>
            </a:r>
            <a:r>
              <a:rPr lang="en-US" sz="2400" dirty="0" smtClean="0"/>
              <a:t>nbounded and overlap is going </a:t>
            </a:r>
          </a:p>
          <a:p>
            <a:r>
              <a:rPr lang="en-US" sz="2400" dirty="0"/>
              <a:t>a</a:t>
            </a:r>
            <a:r>
              <a:rPr lang="en-US" sz="2400" dirty="0" smtClean="0"/>
              <a:t>way from the origin in a positive </a:t>
            </a:r>
          </a:p>
          <a:p>
            <a:r>
              <a:rPr lang="en-US" sz="2400" dirty="0" smtClean="0"/>
              <a:t>direction</a:t>
            </a:r>
            <a:endParaRPr lang="en-US" sz="2400" dirty="0"/>
          </a:p>
        </p:txBody>
      </p:sp>
    </p:spTree>
    <p:extLst>
      <p:ext uri="{BB962C8B-B14F-4D97-AF65-F5344CB8AC3E}">
        <p14:creationId xmlns:p14="http://schemas.microsoft.com/office/powerpoint/2010/main" val="1248664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0"/>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3"/>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6"/>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41"/>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8"/>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4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6"/>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2"/>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16"/>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44"/>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42"/>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43"/>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47"/>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50"/>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48"/>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51"/>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53"/>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52"/>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54"/>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55"/>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58"/>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56"/>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grpId="0" nodeType="clickEffect">
                                  <p:stCondLst>
                                    <p:cond delay="0"/>
                                  </p:stCondLst>
                                  <p:childTnLst>
                                    <p:set>
                                      <p:cBhvr>
                                        <p:cTn id="100" dur="1" fill="hold">
                                          <p:stCondLst>
                                            <p:cond delay="0"/>
                                          </p:stCondLst>
                                        </p:cTn>
                                        <p:tgtEl>
                                          <p:spTgt spid="59"/>
                                        </p:tgtEl>
                                        <p:attrNameLst>
                                          <p:attrName>style.visibility</p:attrName>
                                        </p:attrNameLst>
                                      </p:cBhvr>
                                      <p:to>
                                        <p:strVal val="visible"/>
                                      </p:to>
                                    </p:set>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grpId="0" nodeType="clickEffect">
                                  <p:stCondLst>
                                    <p:cond delay="0"/>
                                  </p:stCondLst>
                                  <p:childTnLst>
                                    <p:set>
                                      <p:cBhvr>
                                        <p:cTn id="104" dur="1" fill="hold">
                                          <p:stCondLst>
                                            <p:cond delay="0"/>
                                          </p:stCondLst>
                                        </p:cTn>
                                        <p:tgtEl>
                                          <p:spTgt spid="57"/>
                                        </p:tgtEl>
                                        <p:attrNameLst>
                                          <p:attrName>style.visibility</p:attrName>
                                        </p:attrNameLst>
                                      </p:cBhvr>
                                      <p:to>
                                        <p:strVal val="visible"/>
                                      </p:to>
                                    </p:set>
                                  </p:childTnLst>
                                </p:cTn>
                              </p:par>
                            </p:childTnLst>
                          </p:cTn>
                        </p:par>
                      </p:childTnLst>
                    </p:cTn>
                  </p:par>
                  <p:par>
                    <p:cTn id="105" fill="hold">
                      <p:stCondLst>
                        <p:cond delay="indefinite"/>
                      </p:stCondLst>
                      <p:childTnLst>
                        <p:par>
                          <p:cTn id="106" fill="hold">
                            <p:stCondLst>
                              <p:cond delay="0"/>
                            </p:stCondLst>
                            <p:childTnLst>
                              <p:par>
                                <p:cTn id="107" presetID="1" presetClass="entr" presetSubtype="0" fill="hold" grpId="0" nodeType="clickEffect">
                                  <p:stCondLst>
                                    <p:cond delay="0"/>
                                  </p:stCondLst>
                                  <p:childTnLst>
                                    <p:set>
                                      <p:cBhvr>
                                        <p:cTn id="108" dur="1" fill="hold">
                                          <p:stCondLst>
                                            <p:cond delay="0"/>
                                          </p:stCondLst>
                                        </p:cTn>
                                        <p:tgtEl>
                                          <p:spTgt spid="60"/>
                                        </p:tgtEl>
                                        <p:attrNameLst>
                                          <p:attrName>style.visibility</p:attrName>
                                        </p:attrNameLst>
                                      </p:cBhvr>
                                      <p:to>
                                        <p:strVal val="visible"/>
                                      </p:to>
                                    </p:set>
                                  </p:childTnLst>
                                </p:cTn>
                              </p:par>
                            </p:childTnLst>
                          </p:cTn>
                        </p:par>
                      </p:childTnLst>
                    </p:cTn>
                  </p:par>
                  <p:par>
                    <p:cTn id="109" fill="hold">
                      <p:stCondLst>
                        <p:cond delay="indefinite"/>
                      </p:stCondLst>
                      <p:childTnLst>
                        <p:par>
                          <p:cTn id="110" fill="hold">
                            <p:stCondLst>
                              <p:cond delay="0"/>
                            </p:stCondLst>
                            <p:childTnLst>
                              <p:par>
                                <p:cTn id="111" presetID="1" presetClass="entr" presetSubtype="0" fill="hold" nodeType="clickEffect">
                                  <p:stCondLst>
                                    <p:cond delay="0"/>
                                  </p:stCondLst>
                                  <p:childTnLst>
                                    <p:set>
                                      <p:cBhvr>
                                        <p:cTn id="112" dur="1" fill="hold">
                                          <p:stCondLst>
                                            <p:cond delay="0"/>
                                          </p:stCondLst>
                                        </p:cTn>
                                        <p:tgtEl>
                                          <p:spTgt spid="61">
                                            <p:txEl>
                                              <p:pRg st="0" end="0"/>
                                            </p:txEl>
                                          </p:spTgt>
                                        </p:tgtEl>
                                        <p:attrNameLst>
                                          <p:attrName>style.visibility</p:attrName>
                                        </p:attrNameLst>
                                      </p:cBhvr>
                                      <p:to>
                                        <p:strVal val="visible"/>
                                      </p:to>
                                    </p:set>
                                  </p:childTnLst>
                                </p:cTn>
                              </p:par>
                            </p:childTnLst>
                          </p:cTn>
                        </p:par>
                      </p:childTnLst>
                    </p:cTn>
                  </p:par>
                  <p:par>
                    <p:cTn id="113" fill="hold">
                      <p:stCondLst>
                        <p:cond delay="indefinite"/>
                      </p:stCondLst>
                      <p:childTnLst>
                        <p:par>
                          <p:cTn id="114" fill="hold">
                            <p:stCondLst>
                              <p:cond delay="0"/>
                            </p:stCondLst>
                            <p:childTnLst>
                              <p:par>
                                <p:cTn id="115" presetID="1" presetClass="entr" presetSubtype="0" fill="hold" nodeType="clickEffect">
                                  <p:stCondLst>
                                    <p:cond delay="0"/>
                                  </p:stCondLst>
                                  <p:childTnLst>
                                    <p:set>
                                      <p:cBhvr>
                                        <p:cTn id="116" dur="1" fill="hold">
                                          <p:stCondLst>
                                            <p:cond delay="0"/>
                                          </p:stCondLst>
                                        </p:cTn>
                                        <p:tgtEl>
                                          <p:spTgt spid="61">
                                            <p:txEl>
                                              <p:pRg st="1" end="1"/>
                                            </p:txEl>
                                          </p:spTgt>
                                        </p:tgtEl>
                                        <p:attrNameLst>
                                          <p:attrName>style.visibility</p:attrName>
                                        </p:attrNameLst>
                                      </p:cBhvr>
                                      <p:to>
                                        <p:strVal val="visible"/>
                                      </p:to>
                                    </p:set>
                                  </p:childTnLst>
                                </p:cTn>
                              </p:par>
                              <p:par>
                                <p:cTn id="117" presetID="1" presetClass="entr" presetSubtype="0" fill="hold" nodeType="withEffect">
                                  <p:stCondLst>
                                    <p:cond delay="0"/>
                                  </p:stCondLst>
                                  <p:childTnLst>
                                    <p:set>
                                      <p:cBhvr>
                                        <p:cTn id="118" dur="1" fill="hold">
                                          <p:stCondLst>
                                            <p:cond delay="0"/>
                                          </p:stCondLst>
                                        </p:cTn>
                                        <p:tgtEl>
                                          <p:spTgt spid="61">
                                            <p:txEl>
                                              <p:pRg st="2" end="2"/>
                                            </p:txEl>
                                          </p:spTgt>
                                        </p:tgtEl>
                                        <p:attrNameLst>
                                          <p:attrName>style.visibility</p:attrName>
                                        </p:attrNameLst>
                                      </p:cBhvr>
                                      <p:to>
                                        <p:strVal val="visible"/>
                                      </p:to>
                                    </p:set>
                                  </p:childTnLst>
                                </p:cTn>
                              </p:par>
                              <p:par>
                                <p:cTn id="119" presetID="1" presetClass="entr" presetSubtype="0" fill="hold" nodeType="withEffect">
                                  <p:stCondLst>
                                    <p:cond delay="0"/>
                                  </p:stCondLst>
                                  <p:childTnLst>
                                    <p:set>
                                      <p:cBhvr>
                                        <p:cTn id="120" dur="1" fill="hold">
                                          <p:stCondLst>
                                            <p:cond delay="0"/>
                                          </p:stCondLst>
                                        </p:cTn>
                                        <p:tgtEl>
                                          <p:spTgt spid="61">
                                            <p:txEl>
                                              <p:pRg st="3" end="3"/>
                                            </p:txEl>
                                          </p:spTgt>
                                        </p:tgtEl>
                                        <p:attrNameLst>
                                          <p:attrName>style.visibility</p:attrName>
                                        </p:attrNameLst>
                                      </p:cBhvr>
                                      <p:to>
                                        <p:strVal val="visible"/>
                                      </p:to>
                                    </p:set>
                                  </p:childTnLst>
                                </p:cTn>
                              </p:par>
                              <p:par>
                                <p:cTn id="121" presetID="1" presetClass="entr" presetSubtype="0" fill="hold" nodeType="withEffect">
                                  <p:stCondLst>
                                    <p:cond delay="0"/>
                                  </p:stCondLst>
                                  <p:childTnLst>
                                    <p:set>
                                      <p:cBhvr>
                                        <p:cTn id="122" dur="1" fill="hold">
                                          <p:stCondLst>
                                            <p:cond delay="0"/>
                                          </p:stCondLst>
                                        </p:cTn>
                                        <p:tgtEl>
                                          <p:spTgt spid="6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2" grpId="0"/>
      <p:bldP spid="47" grpId="0" animBg="1"/>
      <p:bldP spid="48" grpId="0" animBg="1"/>
      <p:bldP spid="50" grpId="0" animBg="1"/>
      <p:bldP spid="51" grpId="0" animBg="1"/>
      <p:bldP spid="52" grpId="0"/>
      <p:bldP spid="53" grpId="0"/>
      <p:bldP spid="54" grpId="0"/>
      <p:bldP spid="55" grpId="0"/>
      <p:bldP spid="56" grpId="0"/>
      <p:bldP spid="57" grpId="0"/>
      <p:bldP spid="58" grpId="0"/>
      <p:bldP spid="59" grpId="0"/>
      <p:bldP spid="6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u="sng" dirty="0" smtClean="0"/>
              <a:t>Now Try</a:t>
            </a:r>
            <a:endParaRPr lang="en-US" u="sng" dirty="0"/>
          </a:p>
        </p:txBody>
      </p:sp>
      <p:sp>
        <p:nvSpPr>
          <p:cNvPr id="3" name="Content Placeholder 2"/>
          <p:cNvSpPr>
            <a:spLocks noGrp="1"/>
          </p:cNvSpPr>
          <p:nvPr>
            <p:ph idx="1"/>
          </p:nvPr>
        </p:nvSpPr>
        <p:spPr/>
        <p:txBody>
          <a:bodyPr/>
          <a:lstStyle/>
          <a:p>
            <a:pPr marL="0" indent="0">
              <a:buNone/>
            </a:pPr>
            <a:r>
              <a:rPr lang="en-US" b="1" dirty="0" smtClean="0"/>
              <a:t>Find the min and max given the objective function and constraints</a:t>
            </a:r>
          </a:p>
          <a:p>
            <a:pPr marL="514350" indent="-514350">
              <a:buAutoNum type="arabicPeriod"/>
            </a:pPr>
            <a:r>
              <a:rPr lang="en-US" b="1" dirty="0" smtClean="0"/>
              <a:t>C = 3x + 2y</a:t>
            </a:r>
          </a:p>
          <a:p>
            <a:pPr marL="0" indent="0">
              <a:buNone/>
            </a:pPr>
            <a:r>
              <a:rPr lang="en-US" dirty="0"/>
              <a:t> </a:t>
            </a:r>
            <a:r>
              <a:rPr lang="en-US" dirty="0" smtClean="0"/>
              <a:t>    3x + 4y </a:t>
            </a:r>
            <a:r>
              <a:rPr lang="en-US" u="sng" dirty="0" smtClean="0"/>
              <a:t>&lt;</a:t>
            </a:r>
            <a:r>
              <a:rPr lang="en-US" dirty="0" smtClean="0"/>
              <a:t> 20</a:t>
            </a:r>
          </a:p>
          <a:p>
            <a:pPr marL="0" indent="0">
              <a:buNone/>
            </a:pPr>
            <a:r>
              <a:rPr lang="en-US" dirty="0" smtClean="0"/>
              <a:t>     3x – y </a:t>
            </a:r>
            <a:r>
              <a:rPr lang="en-US" u="sng" dirty="0" smtClean="0"/>
              <a:t>&lt;</a:t>
            </a:r>
            <a:r>
              <a:rPr lang="en-US" dirty="0" smtClean="0"/>
              <a:t> 5</a:t>
            </a:r>
          </a:p>
          <a:p>
            <a:pPr marL="0" indent="0">
              <a:buNone/>
            </a:pPr>
            <a:r>
              <a:rPr lang="en-US" dirty="0"/>
              <a:t> </a:t>
            </a:r>
            <a:r>
              <a:rPr lang="en-US" dirty="0" smtClean="0"/>
              <a:t>    x </a:t>
            </a:r>
            <a:r>
              <a:rPr lang="en-US" u="sng" dirty="0" smtClean="0"/>
              <a:t>&gt;</a:t>
            </a:r>
            <a:r>
              <a:rPr lang="en-US" dirty="0" smtClean="0"/>
              <a:t> 0</a:t>
            </a:r>
          </a:p>
          <a:p>
            <a:pPr marL="0" indent="0">
              <a:buNone/>
            </a:pPr>
            <a:r>
              <a:rPr lang="en-US" dirty="0" smtClean="0"/>
              <a:t>     y </a:t>
            </a:r>
            <a:r>
              <a:rPr lang="en-US" u="sng" dirty="0" smtClean="0"/>
              <a:t>&gt;</a:t>
            </a:r>
            <a:r>
              <a:rPr lang="en-US" dirty="0" smtClean="0"/>
              <a:t> 0</a:t>
            </a:r>
          </a:p>
          <a:p>
            <a:pPr marL="0" indent="0">
              <a:buNone/>
            </a:pPr>
            <a:endParaRPr lang="en-US" dirty="0"/>
          </a:p>
        </p:txBody>
      </p:sp>
      <p:pic>
        <p:nvPicPr>
          <p:cNvPr id="5" name="Picture 2" descr="http://taylormath.pbworks.com/f/1193085651/f-206-15-ex-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5400" y="2590800"/>
            <a:ext cx="3695700" cy="3695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45146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u="sng" dirty="0" smtClean="0"/>
              <a:t>Now Try Continued</a:t>
            </a:r>
            <a:endParaRPr lang="en-US" u="sng" dirty="0"/>
          </a:p>
        </p:txBody>
      </p:sp>
      <p:sp>
        <p:nvSpPr>
          <p:cNvPr id="3" name="Content Placeholder 2"/>
          <p:cNvSpPr>
            <a:spLocks noGrp="1"/>
          </p:cNvSpPr>
          <p:nvPr>
            <p:ph idx="1"/>
          </p:nvPr>
        </p:nvSpPr>
        <p:spPr/>
        <p:txBody>
          <a:bodyPr/>
          <a:lstStyle/>
          <a:p>
            <a:pPr marL="514350" indent="-514350">
              <a:buAutoNum type="arabicPeriod" startAt="2"/>
            </a:pPr>
            <a:r>
              <a:rPr lang="en-US" b="1" dirty="0" smtClean="0"/>
              <a:t>C = 2x + 5y</a:t>
            </a:r>
          </a:p>
          <a:p>
            <a:pPr marL="0" indent="0">
              <a:buNone/>
            </a:pPr>
            <a:r>
              <a:rPr lang="en-US" dirty="0"/>
              <a:t> </a:t>
            </a:r>
            <a:r>
              <a:rPr lang="en-US" dirty="0" smtClean="0"/>
              <a:t>     3x – 5y </a:t>
            </a:r>
            <a:r>
              <a:rPr lang="en-US" u="sng" dirty="0" smtClean="0"/>
              <a:t>&gt;</a:t>
            </a:r>
            <a:r>
              <a:rPr lang="en-US" dirty="0" smtClean="0"/>
              <a:t> 24</a:t>
            </a:r>
          </a:p>
          <a:p>
            <a:pPr marL="0" indent="0">
              <a:buNone/>
            </a:pPr>
            <a:r>
              <a:rPr lang="en-US" dirty="0"/>
              <a:t> </a:t>
            </a:r>
            <a:r>
              <a:rPr lang="en-US" dirty="0" smtClean="0"/>
              <a:t>     x – y </a:t>
            </a:r>
            <a:r>
              <a:rPr lang="en-US" u="sng" dirty="0" smtClean="0"/>
              <a:t>&gt;</a:t>
            </a:r>
            <a:r>
              <a:rPr lang="en-US" dirty="0" smtClean="0"/>
              <a:t> 6</a:t>
            </a:r>
          </a:p>
          <a:p>
            <a:pPr marL="0" indent="0">
              <a:buNone/>
            </a:pPr>
            <a:r>
              <a:rPr lang="en-US" dirty="0" smtClean="0"/>
              <a:t>      x </a:t>
            </a:r>
            <a:r>
              <a:rPr lang="en-US" u="sng" dirty="0" smtClean="0"/>
              <a:t>&gt;</a:t>
            </a:r>
            <a:r>
              <a:rPr lang="en-US" dirty="0" smtClean="0"/>
              <a:t> 0</a:t>
            </a:r>
          </a:p>
          <a:p>
            <a:pPr marL="0" indent="0">
              <a:buNone/>
            </a:pPr>
            <a:r>
              <a:rPr lang="en-US" dirty="0"/>
              <a:t> </a:t>
            </a:r>
            <a:r>
              <a:rPr lang="en-US" dirty="0" smtClean="0"/>
              <a:t>     y </a:t>
            </a:r>
            <a:r>
              <a:rPr lang="en-US" u="sng" dirty="0" smtClean="0"/>
              <a:t>&lt;</a:t>
            </a:r>
            <a:r>
              <a:rPr lang="en-US" dirty="0" smtClean="0"/>
              <a:t> 0</a:t>
            </a:r>
            <a:endParaRPr lang="en-US" dirty="0"/>
          </a:p>
        </p:txBody>
      </p:sp>
      <p:pic>
        <p:nvPicPr>
          <p:cNvPr id="4" name="Picture 2" descr="http://taylormath.pbworks.com/f/1193085651/f-206-15-ex-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62400" y="1524000"/>
            <a:ext cx="4457700" cy="4457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4164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243</TotalTime>
  <Words>913</Words>
  <Application>Microsoft Office PowerPoint</Application>
  <PresentationFormat>On-screen Show (4:3)</PresentationFormat>
  <Paragraphs>158</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Cambria Math</vt:lpstr>
      <vt:lpstr>Office Theme</vt:lpstr>
      <vt:lpstr>Opening Questions</vt:lpstr>
      <vt:lpstr>3.4:  Linear Programming</vt:lpstr>
      <vt:lpstr>Vocab</vt:lpstr>
      <vt:lpstr>PowerPoint Presentation</vt:lpstr>
      <vt:lpstr>Solving a Linear Programming Problem</vt:lpstr>
      <vt:lpstr>Ex</vt:lpstr>
      <vt:lpstr>Ex 2</vt:lpstr>
      <vt:lpstr>Now Try</vt:lpstr>
      <vt:lpstr>Now Try Continued</vt:lpstr>
      <vt:lpstr>Real World Application</vt:lpstr>
      <vt:lpstr>Real World Application Continued</vt:lpstr>
      <vt:lpstr>Real World Application Continued</vt:lpstr>
      <vt:lpstr>Now Try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3.4:  Linear Programming</dc:title>
  <dc:creator>student</dc:creator>
  <cp:lastModifiedBy>Adam Child</cp:lastModifiedBy>
  <cp:revision>23</cp:revision>
  <dcterms:created xsi:type="dcterms:W3CDTF">2015-10-21T02:27:53Z</dcterms:created>
  <dcterms:modified xsi:type="dcterms:W3CDTF">2015-10-28T19:15:07Z</dcterms:modified>
</cp:coreProperties>
</file>