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19271-4F3D-4510-911D-4FA532738A40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272E1-3761-47F2-9754-C00561C92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3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272E1-3761-47F2-9754-C00561C928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7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9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8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7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4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3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0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0A331-AD41-4F83-B1BE-4182702D2C2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49C9-3469-4943-BE2B-10D72CE2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4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Graph all the inequalities on the same coordinate plane.  Find a solution that </a:t>
            </a:r>
            <a:r>
              <a:rPr lang="en-US" sz="2800" dirty="0" err="1" smtClean="0"/>
              <a:t>statisfies</a:t>
            </a:r>
            <a:r>
              <a:rPr lang="en-US" sz="2800" dirty="0" smtClean="0"/>
              <a:t> all equations.</a:t>
            </a:r>
          </a:p>
          <a:p>
            <a:pPr marL="0" indent="0">
              <a:buNone/>
            </a:pPr>
            <a:r>
              <a:rPr lang="en-US" sz="2800" dirty="0" smtClean="0"/>
              <a:t>1)  y </a:t>
            </a:r>
            <a:r>
              <a:rPr lang="en-US" sz="2800" u="sng" dirty="0" smtClean="0"/>
              <a:t>&gt;</a:t>
            </a:r>
            <a:r>
              <a:rPr lang="en-US" sz="2800" dirty="0" smtClean="0"/>
              <a:t> 1		2)  x &lt; 6		3)  -6y+3x</a:t>
            </a:r>
            <a:r>
              <a:rPr lang="en-US" sz="2800" u="sng" dirty="0" smtClean="0"/>
              <a:t>&gt;</a:t>
            </a:r>
            <a:r>
              <a:rPr lang="en-US" sz="2800" dirty="0" smtClean="0"/>
              <a:t>-6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02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36957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95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3.3:  Graphing and Solving Systems of Linear Inequalities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/>
              <a:t>Objective:  Graph a system of linear 		         inequalities to find the solutions of 	         the system.</a:t>
            </a:r>
          </a:p>
          <a:p>
            <a:pPr algn="l"/>
            <a:r>
              <a:rPr lang="en-US" b="1" dirty="0" smtClean="0"/>
              <a:t>	         Use systems of linear inequalities 	         to solve real life problems.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84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*To solve a system of linear inequalities, graph each equation.  We’re looking for where the overlap is occurring</a:t>
            </a:r>
          </a:p>
          <a:p>
            <a:pPr marL="0" indent="0">
              <a:buNone/>
            </a:pPr>
            <a:r>
              <a:rPr lang="en-US" u="sng" dirty="0" smtClean="0"/>
              <a:t>Ex</a:t>
            </a:r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u="sng" dirty="0" smtClean="0"/>
              <a:t>&gt;</a:t>
            </a:r>
            <a:r>
              <a:rPr lang="en-US" dirty="0" smtClean="0"/>
              <a:t> -3x – 1</a:t>
            </a:r>
          </a:p>
          <a:p>
            <a:pPr marL="0" indent="0">
              <a:buNone/>
            </a:pPr>
            <a:r>
              <a:rPr lang="en-US" dirty="0" smtClean="0"/>
              <a:t>y &lt; x + 2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41529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876800" y="2286000"/>
            <a:ext cx="1295400" cy="40767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733800" y="2209800"/>
            <a:ext cx="3581400" cy="3581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876800" y="2185069"/>
            <a:ext cx="2790967" cy="4128448"/>
          </a:xfrm>
          <a:custGeom>
            <a:avLst/>
            <a:gdLst>
              <a:gd name="connsiteX0" fmla="*/ 0 w 2790967"/>
              <a:gd name="connsiteY0" fmla="*/ 0 h 4128448"/>
              <a:gd name="connsiteX1" fmla="*/ 1317008 w 2790967"/>
              <a:gd name="connsiteY1" fmla="*/ 4128448 h 4128448"/>
              <a:gd name="connsiteX2" fmla="*/ 2790967 w 2790967"/>
              <a:gd name="connsiteY2" fmla="*/ 4114800 h 4128448"/>
              <a:gd name="connsiteX3" fmla="*/ 2784143 w 2790967"/>
              <a:gd name="connsiteY3" fmla="*/ 0 h 4128448"/>
              <a:gd name="connsiteX4" fmla="*/ 0 w 2790967"/>
              <a:gd name="connsiteY4" fmla="*/ 0 h 412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0967" h="4128448">
                <a:moveTo>
                  <a:pt x="0" y="0"/>
                </a:moveTo>
                <a:lnTo>
                  <a:pt x="1317008" y="4128448"/>
                </a:lnTo>
                <a:lnTo>
                  <a:pt x="2790967" y="4114800"/>
                </a:lnTo>
                <a:cubicBezTo>
                  <a:pt x="2788692" y="2743200"/>
                  <a:pt x="2786418" y="1371600"/>
                  <a:pt x="278414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618177" y="2232837"/>
            <a:ext cx="4080681" cy="4080680"/>
          </a:xfrm>
          <a:custGeom>
            <a:avLst/>
            <a:gdLst>
              <a:gd name="connsiteX0" fmla="*/ 3739487 w 4080681"/>
              <a:gd name="connsiteY0" fmla="*/ 0 h 4080680"/>
              <a:gd name="connsiteX1" fmla="*/ 0 w 4080681"/>
              <a:gd name="connsiteY1" fmla="*/ 3732663 h 4080680"/>
              <a:gd name="connsiteX2" fmla="*/ 6824 w 4080681"/>
              <a:gd name="connsiteY2" fmla="*/ 4080680 h 4080680"/>
              <a:gd name="connsiteX3" fmla="*/ 4080681 w 4080681"/>
              <a:gd name="connsiteY3" fmla="*/ 4073857 h 4080680"/>
              <a:gd name="connsiteX4" fmla="*/ 4067033 w 4080681"/>
              <a:gd name="connsiteY4" fmla="*/ 0 h 4080680"/>
              <a:gd name="connsiteX5" fmla="*/ 3739487 w 4080681"/>
              <a:gd name="connsiteY5" fmla="*/ 0 h 408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681" h="4080680">
                <a:moveTo>
                  <a:pt x="3739487" y="0"/>
                </a:moveTo>
                <a:lnTo>
                  <a:pt x="0" y="3732663"/>
                </a:lnTo>
                <a:lnTo>
                  <a:pt x="6824" y="4080680"/>
                </a:lnTo>
                <a:lnTo>
                  <a:pt x="4080681" y="4073857"/>
                </a:lnTo>
                <a:cubicBezTo>
                  <a:pt x="4076132" y="2715905"/>
                  <a:pt x="4071582" y="1357952"/>
                  <a:pt x="4067033" y="0"/>
                </a:cubicBezTo>
                <a:lnTo>
                  <a:pt x="3739487" y="0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</a:t>
            </a:r>
            <a:r>
              <a:rPr lang="en-US" u="sng" dirty="0" smtClean="0"/>
              <a:t>&gt;</a:t>
            </a:r>
            <a:r>
              <a:rPr lang="en-US" dirty="0" smtClean="0"/>
              <a:t> 0</a:t>
            </a:r>
          </a:p>
          <a:p>
            <a:pPr marL="0" indent="0">
              <a:buNone/>
            </a:pPr>
            <a:r>
              <a:rPr lang="en-US" dirty="0" smtClean="0"/>
              <a:t>4x – 2y &lt; 2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2x + 3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85800"/>
            <a:ext cx="41529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362200" y="2762250"/>
            <a:ext cx="228600" cy="8953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7078" y="3746212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 &gt; 2x - 1</a:t>
            </a:r>
            <a:endParaRPr lang="en-US" sz="3200" dirty="0"/>
          </a:p>
        </p:txBody>
      </p:sp>
      <p:cxnSp>
        <p:nvCxnSpPr>
          <p:cNvPr id="13" name="Straight Connector 12"/>
          <p:cNvCxnSpPr>
            <a:stCxn id="4" idx="0"/>
            <a:endCxn id="4" idx="2"/>
          </p:cNvCxnSpPr>
          <p:nvPr/>
        </p:nvCxnSpPr>
        <p:spPr>
          <a:xfrm>
            <a:off x="6419850" y="685800"/>
            <a:ext cx="0" cy="41529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638800" y="685800"/>
            <a:ext cx="2057400" cy="41529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029200" y="685800"/>
            <a:ext cx="2133600" cy="41529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6437376" y="687629"/>
            <a:ext cx="2040941" cy="4162349"/>
          </a:xfrm>
          <a:custGeom>
            <a:avLst/>
            <a:gdLst>
              <a:gd name="connsiteX0" fmla="*/ 0 w 2040941"/>
              <a:gd name="connsiteY0" fmla="*/ 7315 h 4162349"/>
              <a:gd name="connsiteX1" fmla="*/ 0 w 2040941"/>
              <a:gd name="connsiteY1" fmla="*/ 4162349 h 4162349"/>
              <a:gd name="connsiteX2" fmla="*/ 2040941 w 2040941"/>
              <a:gd name="connsiteY2" fmla="*/ 4162349 h 4162349"/>
              <a:gd name="connsiteX3" fmla="*/ 2040941 w 2040941"/>
              <a:gd name="connsiteY3" fmla="*/ 0 h 4162349"/>
              <a:gd name="connsiteX4" fmla="*/ 0 w 2040941"/>
              <a:gd name="connsiteY4" fmla="*/ 7315 h 416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0941" h="4162349">
                <a:moveTo>
                  <a:pt x="0" y="7315"/>
                </a:moveTo>
                <a:lnTo>
                  <a:pt x="0" y="4162349"/>
                </a:lnTo>
                <a:lnTo>
                  <a:pt x="2040941" y="4162349"/>
                </a:lnTo>
                <a:lnTo>
                  <a:pt x="2040941" y="0"/>
                </a:lnTo>
                <a:lnTo>
                  <a:pt x="0" y="7315"/>
                </a:lnTo>
                <a:close/>
              </a:path>
            </a:pathLst>
          </a:cu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417218" y="702260"/>
            <a:ext cx="3277210" cy="4147718"/>
          </a:xfrm>
          <a:custGeom>
            <a:avLst/>
            <a:gdLst>
              <a:gd name="connsiteX0" fmla="*/ 3277210 w 3277210"/>
              <a:gd name="connsiteY0" fmla="*/ 0 h 4147718"/>
              <a:gd name="connsiteX1" fmla="*/ 0 w 3277210"/>
              <a:gd name="connsiteY1" fmla="*/ 0 h 4147718"/>
              <a:gd name="connsiteX2" fmla="*/ 0 w 3277210"/>
              <a:gd name="connsiteY2" fmla="*/ 4147718 h 4147718"/>
              <a:gd name="connsiteX3" fmla="*/ 1236269 w 3277210"/>
              <a:gd name="connsiteY3" fmla="*/ 4147718 h 4147718"/>
              <a:gd name="connsiteX4" fmla="*/ 3277210 w 3277210"/>
              <a:gd name="connsiteY4" fmla="*/ 0 h 414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7210" h="4147718">
                <a:moveTo>
                  <a:pt x="3277210" y="0"/>
                </a:moveTo>
                <a:lnTo>
                  <a:pt x="0" y="0"/>
                </a:lnTo>
                <a:lnTo>
                  <a:pt x="0" y="4147718"/>
                </a:lnTo>
                <a:lnTo>
                  <a:pt x="1236269" y="4147718"/>
                </a:lnTo>
                <a:lnTo>
                  <a:pt x="3277210" y="0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29200" y="702260"/>
            <a:ext cx="3423514" cy="4147718"/>
          </a:xfrm>
          <a:custGeom>
            <a:avLst/>
            <a:gdLst>
              <a:gd name="connsiteX0" fmla="*/ 0 w 3423514"/>
              <a:gd name="connsiteY0" fmla="*/ 4147718 h 4147718"/>
              <a:gd name="connsiteX1" fmla="*/ 3423514 w 3423514"/>
              <a:gd name="connsiteY1" fmla="*/ 4147718 h 4147718"/>
              <a:gd name="connsiteX2" fmla="*/ 3423514 w 3423514"/>
              <a:gd name="connsiteY2" fmla="*/ 0 h 4147718"/>
              <a:gd name="connsiteX3" fmla="*/ 2114093 w 3423514"/>
              <a:gd name="connsiteY3" fmla="*/ 0 h 4147718"/>
              <a:gd name="connsiteX4" fmla="*/ 0 w 3423514"/>
              <a:gd name="connsiteY4" fmla="*/ 4147718 h 414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3514" h="4147718">
                <a:moveTo>
                  <a:pt x="0" y="4147718"/>
                </a:moveTo>
                <a:lnTo>
                  <a:pt x="3423514" y="4147718"/>
                </a:lnTo>
                <a:lnTo>
                  <a:pt x="3423514" y="0"/>
                </a:lnTo>
                <a:lnTo>
                  <a:pt x="2114093" y="0"/>
                </a:lnTo>
                <a:lnTo>
                  <a:pt x="0" y="4147718"/>
                </a:lnTo>
                <a:close/>
              </a:path>
            </a:pathLst>
          </a:custGeom>
          <a:solidFill>
            <a:schemeClr val="bg2">
              <a:lumMod val="5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1) 3x + y </a:t>
            </a:r>
            <a:r>
              <a:rPr lang="en-US" sz="2800" u="sng" dirty="0" smtClean="0"/>
              <a:t>&lt;</a:t>
            </a:r>
            <a:r>
              <a:rPr lang="en-US" sz="2800" dirty="0" smtClean="0"/>
              <a:t> 5</a:t>
            </a:r>
          </a:p>
          <a:p>
            <a:pPr marL="0" indent="0">
              <a:buNone/>
            </a:pPr>
            <a:r>
              <a:rPr lang="en-US" sz="2800" dirty="0" smtClean="0"/>
              <a:t>     y </a:t>
            </a:r>
            <a:r>
              <a:rPr lang="en-US" sz="2800" u="sng" dirty="0" smtClean="0"/>
              <a:t>&gt;</a:t>
            </a:r>
            <a:r>
              <a:rPr lang="en-US" sz="2800" dirty="0" smtClean="0"/>
              <a:t> 1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x </a:t>
            </a:r>
            <a:r>
              <a:rPr lang="en-US" sz="2800" u="sng" dirty="0" smtClean="0"/>
              <a:t>&lt;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3037610" cy="303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0" y="1752600"/>
            <a:ext cx="19271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2) x + 2y </a:t>
            </a:r>
            <a:r>
              <a:rPr lang="en-US" sz="2800" u="sng" dirty="0" smtClean="0"/>
              <a:t>&lt;</a:t>
            </a:r>
            <a:r>
              <a:rPr lang="en-US" sz="2800" dirty="0" smtClean="0"/>
              <a:t> 6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x – y </a:t>
            </a:r>
            <a:r>
              <a:rPr lang="en-US" sz="2800" u="sng" dirty="0" smtClean="0"/>
              <a:t>&lt;</a:t>
            </a:r>
            <a:r>
              <a:rPr lang="en-US" sz="2800" dirty="0" smtClean="0"/>
              <a:t> 3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x </a:t>
            </a:r>
            <a:r>
              <a:rPr lang="en-US" sz="2800" u="sng" dirty="0" smtClean="0"/>
              <a:t>&gt;</a:t>
            </a:r>
            <a:r>
              <a:rPr lang="en-US" sz="2800" dirty="0" smtClean="0"/>
              <a:t> 0</a:t>
            </a:r>
            <a:endParaRPr lang="en-US" sz="2800" dirty="0"/>
          </a:p>
        </p:txBody>
      </p:sp>
      <p:pic>
        <p:nvPicPr>
          <p:cNvPr id="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3037610" cy="303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9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 startAt="3"/>
            </a:pPr>
            <a:r>
              <a:rPr lang="en-US" dirty="0" smtClean="0"/>
              <a:t>x + y &gt;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y &lt;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x &gt; 2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28800"/>
            <a:ext cx="4409210" cy="440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4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17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Real World Application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person’s theoretical max heart rate is 220 – x where x is the person’s age in years (20 </a:t>
            </a:r>
            <a:r>
              <a:rPr lang="en-US" sz="2400" u="sng" dirty="0" smtClean="0"/>
              <a:t>&lt;</a:t>
            </a:r>
            <a:r>
              <a:rPr lang="en-US" sz="2400" dirty="0" smtClean="0"/>
              <a:t> x </a:t>
            </a:r>
            <a:r>
              <a:rPr lang="en-US" sz="2400" u="sng" dirty="0" smtClean="0"/>
              <a:t>&lt;</a:t>
            </a:r>
            <a:r>
              <a:rPr lang="en-US" sz="2400" dirty="0" smtClean="0"/>
              <a:t> 65).  When a person exercises, it is recommended that the person strive for a heart rate that is at least 70% of their max heart rate and at most 85% of their max heart rate.</a:t>
            </a:r>
          </a:p>
          <a:p>
            <a:pPr marL="0" indent="0">
              <a:buNone/>
            </a:pPr>
            <a:r>
              <a:rPr lang="en-US" sz="2400" dirty="0" smtClean="0"/>
              <a:t>You are making a poster for health class.  Write and graph a system of linear inequalities that describes the information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0"/>
            <a:ext cx="920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</a:t>
            </a:r>
            <a:r>
              <a:rPr lang="en-US" sz="2400" u="sng" dirty="0" smtClean="0"/>
              <a:t>&gt;</a:t>
            </a:r>
            <a:r>
              <a:rPr lang="en-US" sz="2400" dirty="0" smtClean="0"/>
              <a:t> 20</a:t>
            </a:r>
          </a:p>
          <a:p>
            <a:r>
              <a:rPr lang="en-US" sz="2400" dirty="0" smtClean="0"/>
              <a:t>x </a:t>
            </a:r>
            <a:r>
              <a:rPr lang="en-US" sz="2400" u="sng" dirty="0" smtClean="0"/>
              <a:t>&lt;</a:t>
            </a:r>
            <a:r>
              <a:rPr lang="en-US" sz="2400" dirty="0" smtClean="0"/>
              <a:t> 65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810990"/>
            <a:ext cx="2081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</a:t>
            </a:r>
            <a:r>
              <a:rPr lang="en-US" sz="2400" u="sng" dirty="0" smtClean="0"/>
              <a:t>&gt;</a:t>
            </a:r>
            <a:r>
              <a:rPr lang="en-US" sz="2400" dirty="0" smtClean="0"/>
              <a:t> .7(220 – x)</a:t>
            </a:r>
          </a:p>
          <a:p>
            <a:r>
              <a:rPr lang="en-US" sz="2400" dirty="0" smtClean="0"/>
              <a:t>y </a:t>
            </a:r>
            <a:r>
              <a:rPr lang="en-US" sz="2400" u="sng" dirty="0" smtClean="0"/>
              <a:t>&lt;</a:t>
            </a:r>
            <a:r>
              <a:rPr lang="en-US" sz="2400" dirty="0" smtClean="0"/>
              <a:t> .85(220 – x)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10000" y="4038600"/>
            <a:ext cx="533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94612" y="4419600"/>
            <a:ext cx="533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68042" y="3811980"/>
            <a:ext cx="1835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</a:t>
            </a:r>
            <a:r>
              <a:rPr lang="en-US" sz="2400" u="sng" dirty="0" smtClean="0"/>
              <a:t>&gt;</a:t>
            </a:r>
            <a:r>
              <a:rPr lang="en-US" sz="2400" dirty="0" smtClean="0"/>
              <a:t> 154 - .7x</a:t>
            </a:r>
          </a:p>
          <a:p>
            <a:r>
              <a:rPr lang="en-US" sz="2400" dirty="0" smtClean="0"/>
              <a:t>y </a:t>
            </a:r>
            <a:r>
              <a:rPr lang="en-US" sz="2400" u="sng" dirty="0" smtClean="0"/>
              <a:t>&lt;</a:t>
            </a:r>
            <a:r>
              <a:rPr lang="en-US" sz="2400" dirty="0" smtClean="0"/>
              <a:t> 187 - .85x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14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45" y="31668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Real World Application Continued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63245" y="957227"/>
            <a:ext cx="920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</a:t>
            </a:r>
            <a:r>
              <a:rPr lang="en-US" sz="2400" u="sng" dirty="0" smtClean="0"/>
              <a:t>&gt;</a:t>
            </a:r>
            <a:r>
              <a:rPr lang="en-US" sz="2400" dirty="0" smtClean="0"/>
              <a:t> 20</a:t>
            </a:r>
          </a:p>
          <a:p>
            <a:r>
              <a:rPr lang="en-US" sz="2400" dirty="0" smtClean="0"/>
              <a:t>x </a:t>
            </a:r>
            <a:r>
              <a:rPr lang="en-US" sz="2400" u="sng" dirty="0" smtClean="0"/>
              <a:t>&lt;</a:t>
            </a:r>
            <a:r>
              <a:rPr lang="en-US" sz="2400" dirty="0" smtClean="0"/>
              <a:t> 65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06245" y="958217"/>
            <a:ext cx="2081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</a:t>
            </a:r>
            <a:r>
              <a:rPr lang="en-US" sz="2400" u="sng" dirty="0" smtClean="0"/>
              <a:t>&gt;</a:t>
            </a:r>
            <a:r>
              <a:rPr lang="en-US" sz="2400" dirty="0" smtClean="0"/>
              <a:t> .7(220 – x)</a:t>
            </a:r>
          </a:p>
          <a:p>
            <a:r>
              <a:rPr lang="en-US" sz="2400" dirty="0" smtClean="0"/>
              <a:t>y </a:t>
            </a:r>
            <a:r>
              <a:rPr lang="en-US" sz="2400" u="sng" dirty="0" smtClean="0"/>
              <a:t>&lt;</a:t>
            </a:r>
            <a:r>
              <a:rPr lang="en-US" sz="2400" dirty="0" smtClean="0"/>
              <a:t> .85(220 – x)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87445" y="1185827"/>
            <a:ext cx="533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72057" y="1566827"/>
            <a:ext cx="533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5487" y="959207"/>
            <a:ext cx="1835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</a:t>
            </a:r>
            <a:r>
              <a:rPr lang="en-US" sz="2400" u="sng" dirty="0" smtClean="0"/>
              <a:t>&gt;</a:t>
            </a:r>
            <a:r>
              <a:rPr lang="en-US" sz="2400" dirty="0" smtClean="0"/>
              <a:t> 154 - .7x</a:t>
            </a:r>
          </a:p>
          <a:p>
            <a:r>
              <a:rPr lang="en-US" sz="2400" dirty="0" smtClean="0"/>
              <a:t>y </a:t>
            </a:r>
            <a:r>
              <a:rPr lang="en-US" sz="2400" u="sng" dirty="0" smtClean="0"/>
              <a:t>&lt;</a:t>
            </a:r>
            <a:r>
              <a:rPr lang="en-US" sz="2400" dirty="0" smtClean="0"/>
              <a:t> 187 - .85x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754" y="1981200"/>
            <a:ext cx="3906982" cy="384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336" y="5357875"/>
            <a:ext cx="285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0038" y="1905000"/>
            <a:ext cx="420308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200</a:t>
            </a:r>
          </a:p>
          <a:p>
            <a:endParaRPr lang="en-US" sz="1200" dirty="0" smtClean="0"/>
          </a:p>
          <a:p>
            <a:r>
              <a:rPr lang="en-US" sz="1200" dirty="0" smtClean="0"/>
              <a:t>190</a:t>
            </a:r>
          </a:p>
          <a:p>
            <a:endParaRPr lang="en-US" sz="1200" dirty="0" smtClean="0"/>
          </a:p>
          <a:p>
            <a:r>
              <a:rPr lang="en-US" sz="1200" dirty="0" smtClean="0"/>
              <a:t>180</a:t>
            </a:r>
          </a:p>
          <a:p>
            <a:endParaRPr lang="en-US" sz="1200" dirty="0" smtClean="0"/>
          </a:p>
          <a:p>
            <a:r>
              <a:rPr lang="en-US" sz="1200" dirty="0" smtClean="0"/>
              <a:t>170</a:t>
            </a:r>
          </a:p>
          <a:p>
            <a:endParaRPr lang="en-US" sz="1200" dirty="0" smtClean="0"/>
          </a:p>
          <a:p>
            <a:r>
              <a:rPr lang="en-US" sz="1200" dirty="0" smtClean="0"/>
              <a:t>160</a:t>
            </a:r>
          </a:p>
          <a:p>
            <a:endParaRPr lang="en-US" sz="1200" dirty="0" smtClean="0"/>
          </a:p>
          <a:p>
            <a:r>
              <a:rPr lang="en-US" sz="1200" dirty="0" smtClean="0"/>
              <a:t>150</a:t>
            </a:r>
          </a:p>
          <a:p>
            <a:endParaRPr lang="en-US" sz="1200" dirty="0" smtClean="0"/>
          </a:p>
          <a:p>
            <a:r>
              <a:rPr lang="en-US" sz="1200" dirty="0" smtClean="0"/>
              <a:t>140</a:t>
            </a:r>
          </a:p>
          <a:p>
            <a:endParaRPr lang="en-US" sz="1200" dirty="0" smtClean="0"/>
          </a:p>
          <a:p>
            <a:r>
              <a:rPr lang="en-US" sz="1200" dirty="0" smtClean="0"/>
              <a:t>130</a:t>
            </a:r>
          </a:p>
          <a:p>
            <a:endParaRPr lang="en-US" sz="1200" dirty="0" smtClean="0"/>
          </a:p>
          <a:p>
            <a:r>
              <a:rPr lang="en-US" sz="1200" dirty="0" smtClean="0"/>
              <a:t>120</a:t>
            </a:r>
          </a:p>
          <a:p>
            <a:endParaRPr lang="en-US" sz="1200" dirty="0" smtClean="0"/>
          </a:p>
          <a:p>
            <a:r>
              <a:rPr lang="en-US" sz="1200" dirty="0" smtClean="0"/>
              <a:t>110</a:t>
            </a:r>
          </a:p>
          <a:p>
            <a:endParaRPr lang="en-US" sz="1200" dirty="0" smtClean="0"/>
          </a:p>
          <a:p>
            <a:endParaRPr lang="en-US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000921" y="5767595"/>
            <a:ext cx="3682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10            20            30           40           50            60          70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1203" y="6136367"/>
            <a:ext cx="54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83690" y="3296821"/>
            <a:ext cx="712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Heart</a:t>
            </a:r>
          </a:p>
          <a:p>
            <a:r>
              <a:rPr lang="en-US" dirty="0" smtClean="0"/>
              <a:t>Rate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790950" y="2057400"/>
            <a:ext cx="0" cy="37101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943600" y="2047729"/>
            <a:ext cx="0" cy="37101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2667001" y="3733800"/>
            <a:ext cx="3886199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684338" y="2514600"/>
            <a:ext cx="3792662" cy="228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791078" y="5367032"/>
            <a:ext cx="32976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761523" y="4769837"/>
            <a:ext cx="32976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791078" y="3733800"/>
            <a:ext cx="32976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791078" y="2667000"/>
            <a:ext cx="32976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638800" y="2667000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638800" y="3296821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638800" y="4038600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638800" y="4813005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638800" y="5557900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136570" y="2819400"/>
            <a:ext cx="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699669" y="3124200"/>
            <a:ext cx="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18533" y="3581400"/>
            <a:ext cx="13437" cy="3310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263366" y="4114800"/>
            <a:ext cx="1237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6204283" y="4660605"/>
            <a:ext cx="1237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107755" y="3607566"/>
            <a:ext cx="0" cy="2952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3672057" y="3902827"/>
            <a:ext cx="0" cy="2952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557901" y="4391039"/>
            <a:ext cx="0" cy="2952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808425" y="4965405"/>
            <a:ext cx="0" cy="2952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Freeform 2057"/>
          <p:cNvSpPr/>
          <p:nvPr/>
        </p:nvSpPr>
        <p:spPr>
          <a:xfrm>
            <a:off x="3798737" y="3225209"/>
            <a:ext cx="2147777" cy="2083981"/>
          </a:xfrm>
          <a:custGeom>
            <a:avLst/>
            <a:gdLst>
              <a:gd name="connsiteX0" fmla="*/ 0 w 2147777"/>
              <a:gd name="connsiteY0" fmla="*/ 0 h 2083981"/>
              <a:gd name="connsiteX1" fmla="*/ 0 w 2147777"/>
              <a:gd name="connsiteY1" fmla="*/ 1041990 h 2083981"/>
              <a:gd name="connsiteX2" fmla="*/ 2126512 w 2147777"/>
              <a:gd name="connsiteY2" fmla="*/ 2083981 h 2083981"/>
              <a:gd name="connsiteX3" fmla="*/ 2147777 w 2147777"/>
              <a:gd name="connsiteY3" fmla="*/ 1275907 h 2083981"/>
              <a:gd name="connsiteX4" fmla="*/ 0 w 2147777"/>
              <a:gd name="connsiteY4" fmla="*/ 0 h 208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7777" h="2083981">
                <a:moveTo>
                  <a:pt x="0" y="0"/>
                </a:moveTo>
                <a:lnTo>
                  <a:pt x="0" y="1041990"/>
                </a:lnTo>
                <a:lnTo>
                  <a:pt x="2126512" y="2083981"/>
                </a:lnTo>
                <a:lnTo>
                  <a:pt x="2147777" y="12759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6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93" y="838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An arena contains 1,200 seats.  For an upcoming event, tickets will be priced $12 for some seats and $10 for other seats.  At least 500 tickets must be sold at $10 and the total sales must be at least $7,200 to make a profit.  What are the possible ways to price the tickets?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87790"/>
            <a:ext cx="3501026" cy="342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04807" y="6278871"/>
            <a:ext cx="119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 tickets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115732"/>
            <a:ext cx="119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$12 tickets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8312" y="6023551"/>
            <a:ext cx="3480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200        400         600       800       1000    1200     1400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257866" y="2438400"/>
            <a:ext cx="534121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1400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1200</a:t>
            </a:r>
          </a:p>
          <a:p>
            <a:endParaRPr lang="en-US" sz="1200" dirty="0" smtClean="0"/>
          </a:p>
          <a:p>
            <a:r>
              <a:rPr lang="en-US" sz="1200" dirty="0" smtClean="0"/>
              <a:t>1000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   800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   600</a:t>
            </a:r>
          </a:p>
          <a:p>
            <a:endParaRPr lang="en-US" sz="1200" dirty="0" smtClean="0"/>
          </a:p>
          <a:p>
            <a:r>
              <a:rPr lang="en-US" sz="1200" dirty="0" smtClean="0"/>
              <a:t>  400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   200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14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408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Opening Questions</vt:lpstr>
      <vt:lpstr>3.3:  Graphing and Solving Systems of Linear Inequalities </vt:lpstr>
      <vt:lpstr>PowerPoint Presentation</vt:lpstr>
      <vt:lpstr>Ex 2</vt:lpstr>
      <vt:lpstr>Now Try</vt:lpstr>
      <vt:lpstr>Now Try Continued</vt:lpstr>
      <vt:lpstr>Real World Application</vt:lpstr>
      <vt:lpstr>Real World Application Continued</vt:lpstr>
      <vt:lpstr>Now 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11</cp:revision>
  <dcterms:created xsi:type="dcterms:W3CDTF">2015-10-20T21:44:05Z</dcterms:created>
  <dcterms:modified xsi:type="dcterms:W3CDTF">2015-10-21T02:27:34Z</dcterms:modified>
</cp:coreProperties>
</file>