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7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7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8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618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68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0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9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6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55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0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6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EFE53-B9ED-4DF9-818B-11C1E03D9A34}" type="datetimeFigureOut">
              <a:rPr lang="en-US" smtClean="0"/>
              <a:t>10/4/2015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B8161-6BF0-4B13-A50B-F98B45C46F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067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Opening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Solve each equation for the indicated variable</a:t>
            </a:r>
          </a:p>
          <a:p>
            <a:pPr marL="514350" indent="-514350">
              <a:buAutoNum type="arabicParenR"/>
            </a:pPr>
            <a:r>
              <a:rPr lang="en-US" dirty="0" smtClean="0"/>
              <a:t>2x – y = 5; y			2)  -x + 2y = 3; x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 3x – 4y = 12; y		4)  3x – 4y = 12; x</a:t>
            </a:r>
          </a:p>
        </p:txBody>
      </p:sp>
    </p:spTree>
    <p:extLst>
      <p:ext uri="{BB962C8B-B14F-4D97-AF65-F5344CB8AC3E}">
        <p14:creationId xmlns:p14="http://schemas.microsoft.com/office/powerpoint/2010/main" val="2087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2x – 4y = 13</a:t>
            </a:r>
          </a:p>
          <a:p>
            <a:pPr marL="0" indent="0">
              <a:buNone/>
            </a:pPr>
            <a:r>
              <a:rPr lang="en-US" dirty="0" smtClean="0"/>
              <a:t>4x – 5y = 8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87" y="169817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4044" y="1714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54044" y="2279774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3701" y="229610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36932" y="533399"/>
            <a:ext cx="2168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1:  Done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36932" y="1236505"/>
            <a:ext cx="191911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2:</a:t>
            </a:r>
          </a:p>
          <a:p>
            <a:r>
              <a:rPr lang="en-US" sz="2800" dirty="0" smtClean="0"/>
              <a:t>2x – 4y = 13</a:t>
            </a:r>
          </a:p>
          <a:p>
            <a:r>
              <a:rPr lang="en-US" sz="2800" dirty="0" smtClean="0"/>
              <a:t>4x – 5y = 8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229850" y="1667392"/>
            <a:ext cx="25763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-2(                     )  </a:t>
            </a:r>
            <a:endParaRPr lang="en-US" sz="2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647910" y="1888671"/>
            <a:ext cx="567833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363993" y="2312440"/>
            <a:ext cx="88440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48400" y="1637556"/>
            <a:ext cx="21403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-4x + 8y = -26</a:t>
            </a:r>
          </a:p>
          <a:p>
            <a:r>
              <a:rPr lang="en-US" sz="2800" dirty="0" smtClean="0"/>
              <a:t> 4x – 5y = 8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747011" y="2823158"/>
            <a:ext cx="121264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3:</a:t>
            </a:r>
          </a:p>
          <a:p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545930" y="3311098"/>
            <a:ext cx="21403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-4x + 8y = -26</a:t>
            </a:r>
          </a:p>
          <a:p>
            <a:r>
              <a:rPr lang="en-US" sz="2800" dirty="0" smtClean="0"/>
              <a:t> 4x – 5y = 8</a:t>
            </a:r>
            <a:endParaRPr lang="en-US" sz="28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24506" y="4174052"/>
            <a:ext cx="198317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3981" y="4174052"/>
            <a:ext cx="208422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0x + 3y = -18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3y = -18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</a:t>
            </a:r>
            <a:r>
              <a:rPr lang="en-US" sz="2800" b="1" dirty="0" smtClean="0"/>
              <a:t>y = -6</a:t>
            </a:r>
            <a:endParaRPr lang="en-US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029200" y="2905779"/>
                <a:ext cx="2085827" cy="28941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Step 4:</a:t>
                </a:r>
              </a:p>
              <a:p>
                <a:r>
                  <a:rPr lang="en-US" sz="2800" dirty="0" smtClean="0"/>
                  <a:t>4x – 5y = 8</a:t>
                </a:r>
              </a:p>
              <a:p>
                <a:r>
                  <a:rPr lang="en-US" sz="2800" dirty="0" smtClean="0"/>
                  <a:t>4x – 5(-6) = 8</a:t>
                </a:r>
              </a:p>
              <a:p>
                <a:r>
                  <a:rPr lang="en-US" sz="2800" dirty="0" smtClean="0"/>
                  <a:t>4x + 30 = 8</a:t>
                </a:r>
              </a:p>
              <a:p>
                <a:r>
                  <a:rPr lang="en-US" sz="2800" dirty="0" smtClean="0"/>
                  <a:t>4x = -22</a:t>
                </a:r>
              </a:p>
              <a:p>
                <a:r>
                  <a:rPr lang="en-US" sz="2800" b="1" dirty="0"/>
                  <a:t>x</a:t>
                </a:r>
                <a:r>
                  <a:rPr lang="en-US" sz="2800" b="1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𝟐𝟐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 smtClean="0"/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2905779"/>
                <a:ext cx="2085827" cy="2894190"/>
              </a:xfrm>
              <a:prstGeom prst="rect">
                <a:avLst/>
              </a:prstGeom>
              <a:blipFill rotWithShape="1">
                <a:blip r:embed="rId2"/>
                <a:stretch>
                  <a:fillRect l="-5848" t="-1899" r="-4678" b="-1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Oval 21"/>
          <p:cNvSpPr/>
          <p:nvPr/>
        </p:nvSpPr>
        <p:spPr>
          <a:xfrm>
            <a:off x="4675161" y="340249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4714818" y="34188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10" grpId="0"/>
      <p:bldP spid="14" grpId="0"/>
      <p:bldP spid="15" grpId="0"/>
      <p:bldP spid="16" grpId="0"/>
      <p:bldP spid="22" grpId="0" animBg="1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4x + 5y = 13				2)  6y + 11x = 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3x + y = -4				      3x + 2y = -3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arenR" startAt="3"/>
            </a:pPr>
            <a:r>
              <a:rPr lang="en-US" dirty="0" smtClean="0"/>
              <a:t>3x + 4y = -6				4)  6x – 3y = -3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2x – 5y = 19				    -4y + 8x = 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b="1" u="sng" dirty="0" smtClean="0"/>
              <a:t>Special Equations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*  Sometimes there is no x and y that will work   </a:t>
            </a:r>
          </a:p>
          <a:p>
            <a:pPr marL="0" indent="0">
              <a:buNone/>
            </a:pPr>
            <a:r>
              <a:rPr lang="en-US" sz="2800" dirty="0" smtClean="0"/>
              <a:t>    for both equations</a:t>
            </a:r>
          </a:p>
          <a:p>
            <a:pPr marL="0" indent="0">
              <a:buNone/>
            </a:pPr>
            <a:r>
              <a:rPr lang="en-US" sz="2800" dirty="0" smtClean="0"/>
              <a:t>*  When we use the linear combination method </a:t>
            </a:r>
          </a:p>
          <a:p>
            <a:pPr marL="0" indent="0">
              <a:buNone/>
            </a:pPr>
            <a:r>
              <a:rPr lang="en-US" sz="2800" dirty="0" smtClean="0"/>
              <a:t>    for these equations, both variables end up    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canceling out and leave you with an untrue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statement</a:t>
            </a:r>
          </a:p>
          <a:p>
            <a:pPr marL="0" indent="0">
              <a:buNone/>
            </a:pPr>
            <a:r>
              <a:rPr lang="en-US" sz="2800" u="sng" dirty="0" smtClean="0"/>
              <a:t>Ex</a:t>
            </a:r>
          </a:p>
          <a:p>
            <a:pPr marL="0" indent="0">
              <a:buNone/>
            </a:pPr>
            <a:r>
              <a:rPr lang="en-US" sz="2800" dirty="0" smtClean="0"/>
              <a:t> 2x – 3y = 5</a:t>
            </a:r>
          </a:p>
          <a:p>
            <a:pPr marL="0" indent="0">
              <a:buNone/>
            </a:pPr>
            <a:r>
              <a:rPr lang="en-US" sz="2800" dirty="0" smtClean="0"/>
              <a:t>-6x + 9y = 12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4495094"/>
            <a:ext cx="2138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3(                   )</a:t>
            </a:r>
            <a:endParaRPr lang="en-US" sz="2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67327" y="4778122"/>
            <a:ext cx="609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438400" y="5257800"/>
            <a:ext cx="609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0" y="4541260"/>
            <a:ext cx="20826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6x – 9y = 15</a:t>
            </a:r>
          </a:p>
          <a:p>
            <a:r>
              <a:rPr lang="en-US" sz="2800" dirty="0" smtClean="0"/>
              <a:t>-6x + 9y = 12</a:t>
            </a:r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110516" y="5464903"/>
            <a:ext cx="19575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55400" y="5495367"/>
            <a:ext cx="19752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0x + 0y = 27</a:t>
            </a:r>
          </a:p>
          <a:p>
            <a:r>
              <a:rPr lang="en-US" sz="2800" dirty="0" smtClean="0"/>
              <a:t>          0 = 27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0" y="3679486"/>
            <a:ext cx="377693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  When this happens, </a:t>
            </a:r>
          </a:p>
          <a:p>
            <a:r>
              <a:rPr lang="en-US" sz="2800" dirty="0" smtClean="0"/>
              <a:t>    we say there are no </a:t>
            </a:r>
          </a:p>
          <a:p>
            <a:r>
              <a:rPr lang="en-US" sz="2800" dirty="0" smtClean="0"/>
              <a:t>    solutions.  The graphs</a:t>
            </a:r>
          </a:p>
          <a:p>
            <a:r>
              <a:rPr lang="en-US" sz="2800" dirty="0" smtClean="0"/>
              <a:t>    of these equations are</a:t>
            </a:r>
          </a:p>
          <a:p>
            <a:r>
              <a:rPr lang="en-US" sz="2800" dirty="0" smtClean="0"/>
              <a:t>    parallel, which is why</a:t>
            </a:r>
          </a:p>
          <a:p>
            <a:r>
              <a:rPr lang="en-US" sz="2800" dirty="0" smtClean="0"/>
              <a:t>    there are no solutions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390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*Sometimes no matter what we plug into x and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y, both equations will be true</a:t>
                </a:r>
              </a:p>
              <a:p>
                <a:pPr marL="0" indent="0">
                  <a:buNone/>
                </a:pPr>
                <a:r>
                  <a:rPr lang="en-US" dirty="0" smtClean="0"/>
                  <a:t>*When using the linear combination method for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smtClean="0"/>
                  <a:t>these equations, both variables will cancel and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smtClean="0"/>
                  <a:t>leave you with a true statement</a:t>
                </a:r>
              </a:p>
              <a:p>
                <a:pPr marL="0" indent="0">
                  <a:buNone/>
                </a:pPr>
                <a:r>
                  <a:rPr lang="en-US" u="sng" dirty="0" smtClean="0"/>
                  <a:t>Ex</a:t>
                </a:r>
              </a:p>
              <a:p>
                <a:pPr marL="0" indent="0">
                  <a:buNone/>
                </a:pPr>
                <a:r>
                  <a:rPr lang="en-US" dirty="0" smtClean="0"/>
                  <a:t>2x </a:t>
                </a:r>
                <a:r>
                  <a:rPr lang="en-US" dirty="0" smtClean="0"/>
                  <a:t>+ 5y = 1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</a:t>
                </a:r>
                <a:r>
                  <a:rPr lang="en-US" dirty="0" smtClean="0"/>
                  <a:t>x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7200"/>
                <a:ext cx="8229600" cy="5668963"/>
              </a:xfrm>
              <a:blipFill rotWithShape="1">
                <a:blip r:embed="rId2"/>
                <a:stretch>
                  <a:fillRect l="-1852" t="-1398" r="-24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28600" y="4755177"/>
            <a:ext cx="22493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-2(                   )</a:t>
            </a: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77934" y="4267200"/>
            <a:ext cx="609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484811" y="5037031"/>
            <a:ext cx="60960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0191" y="3948761"/>
            <a:ext cx="19575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2x + 5y = 1</a:t>
            </a:r>
          </a:p>
          <a:p>
            <a:endParaRPr lang="en-US" sz="2800" dirty="0" smtClean="0"/>
          </a:p>
          <a:p>
            <a:r>
              <a:rPr lang="en-US" sz="2800" dirty="0" smtClean="0"/>
              <a:t>-2x – 5y = -1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119840" y="5333756"/>
            <a:ext cx="195758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2745" y="5486400"/>
            <a:ext cx="179247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0x + 0y = 0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0 = 0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3316689"/>
            <a:ext cx="436369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*When this happens, we </a:t>
            </a:r>
          </a:p>
          <a:p>
            <a:r>
              <a:rPr lang="en-US" sz="2800" dirty="0" smtClean="0"/>
              <a:t>   say there are infinitely</a:t>
            </a:r>
          </a:p>
          <a:p>
            <a:r>
              <a:rPr lang="en-US" sz="2800" dirty="0" smtClean="0"/>
              <a:t>   many solutions.  The </a:t>
            </a:r>
          </a:p>
          <a:p>
            <a:r>
              <a:rPr lang="en-US" sz="2800" dirty="0" smtClean="0"/>
              <a:t>   graphs of these equations</a:t>
            </a:r>
          </a:p>
          <a:p>
            <a:r>
              <a:rPr lang="en-US" sz="2800" dirty="0" smtClean="0"/>
              <a:t>   are coinciding (lying on top</a:t>
            </a:r>
          </a:p>
          <a:p>
            <a:r>
              <a:rPr lang="en-US" sz="2800" dirty="0" smtClean="0"/>
              <a:t>   of each other).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241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700" y="10886"/>
            <a:ext cx="8229600" cy="1143000"/>
          </a:xfrm>
        </p:spPr>
        <p:txBody>
          <a:bodyPr/>
          <a:lstStyle/>
          <a:p>
            <a:pPr algn="l"/>
            <a:r>
              <a:rPr lang="en-US" b="1" u="sng" dirty="0" smtClean="0"/>
              <a:t>Real World Application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00" y="9374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 caterer is planning a party for 64 people.  The customer has $150 to spend.  A $39 pan of pasta feeds 14 people and a $12 sandwich tray feeds 6 people.  How many pans of pasta and trays of sandwiches should the caterer make?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61257" y="2457271"/>
            <a:ext cx="86818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*Come up with two equations that represent the different scenarios</a:t>
            </a:r>
          </a:p>
          <a:p>
            <a:pPr algn="ctr"/>
            <a:r>
              <a:rPr lang="en-US" sz="2400" dirty="0" smtClean="0"/>
              <a:t>P:  pasta</a:t>
            </a:r>
          </a:p>
          <a:p>
            <a:pPr algn="ctr"/>
            <a:r>
              <a:rPr lang="en-US" sz="2400" dirty="0" smtClean="0"/>
              <a:t>S:  sandwich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05132" y="2971800"/>
            <a:ext cx="22874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Money Scenario:</a:t>
            </a:r>
          </a:p>
          <a:p>
            <a:r>
              <a:rPr lang="en-US" sz="2400" dirty="0" smtClean="0"/>
              <a:t>39P + 12S = 150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05132" y="3802797"/>
            <a:ext cx="22640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People Scenario:</a:t>
            </a:r>
          </a:p>
          <a:p>
            <a:r>
              <a:rPr lang="en-US" sz="2400" dirty="0" smtClean="0"/>
              <a:t>14P + 6S = 64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914880" y="3701143"/>
            <a:ext cx="21563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39P + 12S = 150</a:t>
            </a:r>
          </a:p>
          <a:p>
            <a:r>
              <a:rPr lang="en-US" sz="2400" dirty="0" smtClean="0"/>
              <a:t> 14P + 6S = 64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629360" y="4061430"/>
            <a:ext cx="2343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-2(                        )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71240" y="3929743"/>
            <a:ext cx="51064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832745" y="4281376"/>
            <a:ext cx="74913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581880" y="3701143"/>
            <a:ext cx="2440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39P + 12S = 150</a:t>
            </a:r>
          </a:p>
          <a:p>
            <a:r>
              <a:rPr lang="en-US" sz="2400" dirty="0" smtClean="0"/>
              <a:t>-28P + -12S = -128</a:t>
            </a:r>
            <a:endParaRPr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658080" y="4523095"/>
            <a:ext cx="22876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810480" y="4532140"/>
            <a:ext cx="1257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11P = 22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P = 2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41031" y="4800600"/>
            <a:ext cx="202811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14P + 6S = 64</a:t>
            </a:r>
          </a:p>
          <a:p>
            <a:r>
              <a:rPr lang="en-US" sz="2400" dirty="0" smtClean="0"/>
              <a:t>14(2) + 6S = 64</a:t>
            </a:r>
          </a:p>
          <a:p>
            <a:r>
              <a:rPr lang="en-US" sz="2400" dirty="0" smtClean="0"/>
              <a:t>28 + 6S = 64</a:t>
            </a:r>
          </a:p>
          <a:p>
            <a:r>
              <a:rPr lang="en-US" sz="2400" dirty="0" smtClean="0"/>
              <a:t>6S = 36</a:t>
            </a:r>
          </a:p>
          <a:p>
            <a:r>
              <a:rPr lang="en-US" sz="2400" b="1" dirty="0" smtClean="0"/>
              <a:t>S = 6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98313" y="5451901"/>
            <a:ext cx="5319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caterer should make 2 pans of pasta</a:t>
            </a:r>
          </a:p>
          <a:p>
            <a:r>
              <a:rPr lang="en-US" sz="2400" b="1" dirty="0" smtClean="0"/>
              <a:t>and 6 trays of sandwiches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54091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The band boosters are organizing a trip to a national competition for the 226 member marching band.  A bus will hold 70 students.  A van will hold 8 students.  The bus costs $280 to rent for the trip while the van costs $70.  The boosters have $980 to use for the transportation.  How many buses and vans should they rent?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25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Pg</a:t>
            </a:r>
            <a:r>
              <a:rPr lang="en-US" dirty="0" smtClean="0"/>
              <a:t> 152 #’s 11 – 48 Even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3.2:  Solving Linear Systems Algebraically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b="1" dirty="0" smtClean="0"/>
              <a:t>Objective:  </a:t>
            </a:r>
            <a:r>
              <a:rPr lang="en-US" dirty="0" smtClean="0"/>
              <a:t>Use algebraic methods to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solve linear systems</a:t>
            </a:r>
          </a:p>
          <a:p>
            <a:pPr algn="l"/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dirty="0" smtClean="0"/>
              <a:t>Use linear systems to model 		real life situations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5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  When solving a linear system, you will be given two equations.  You have to find values for two variables that will make </a:t>
            </a:r>
            <a:r>
              <a:rPr lang="en-US" u="sng" dirty="0" smtClean="0"/>
              <a:t>both</a:t>
            </a:r>
            <a:r>
              <a:rPr lang="en-US" dirty="0" smtClean="0"/>
              <a:t> equations true</a:t>
            </a:r>
          </a:p>
          <a:p>
            <a:pPr marL="0" indent="0">
              <a:buNone/>
            </a:pPr>
            <a:r>
              <a:rPr lang="en-US" u="sng" dirty="0" smtClean="0"/>
              <a:t>Ex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 + 3y = 5</a:t>
            </a:r>
          </a:p>
          <a:p>
            <a:pPr marL="0" indent="0">
              <a:buNone/>
            </a:pPr>
            <a:r>
              <a:rPr lang="en-US" dirty="0" smtClean="0"/>
              <a:t>2x – 3y =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5502" y="2743200"/>
            <a:ext cx="8723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0" dirty="0" smtClean="0">
                <a:latin typeface="+mj-lt"/>
              </a:rPr>
              <a:t>x = 2</a:t>
            </a:r>
            <a:endParaRPr lang="en-US" sz="2800" dirty="0" smtClean="0"/>
          </a:p>
          <a:p>
            <a:r>
              <a:rPr lang="en-US" sz="2800" i="0" dirty="0" smtClean="0">
                <a:latin typeface="+mj-lt"/>
              </a:rPr>
              <a:t>y = </a:t>
            </a: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5" name="Right Brace 4"/>
          <p:cNvSpPr/>
          <p:nvPr/>
        </p:nvSpPr>
        <p:spPr>
          <a:xfrm>
            <a:off x="3460159" y="2743200"/>
            <a:ext cx="457200" cy="95410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2743198"/>
            <a:ext cx="50286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These two solutions work in both</a:t>
            </a:r>
          </a:p>
          <a:p>
            <a:r>
              <a:rPr lang="en-US" sz="2800" dirty="0" smtClean="0"/>
              <a:t>equations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1629" y="3962400"/>
            <a:ext cx="203773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x + 3y = 5</a:t>
            </a:r>
            <a:endParaRPr lang="en-US" sz="2800" dirty="0" smtClean="0"/>
          </a:p>
          <a:p>
            <a:r>
              <a:rPr lang="en-US" sz="2800" dirty="0" smtClean="0"/>
              <a:t>(2) + 3(1) = 5</a:t>
            </a:r>
          </a:p>
          <a:p>
            <a:r>
              <a:rPr lang="en-US" sz="2800" dirty="0" smtClean="0"/>
              <a:t>2 + 3 = 5</a:t>
            </a:r>
          </a:p>
          <a:p>
            <a:r>
              <a:rPr lang="en-US" sz="2800" dirty="0" smtClean="0"/>
              <a:t>5 = 5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3962400"/>
            <a:ext cx="222048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2x – 3y = 1</a:t>
            </a:r>
          </a:p>
          <a:p>
            <a:r>
              <a:rPr lang="en-US" sz="2800" dirty="0" smtClean="0"/>
              <a:t>2(2) – 3(1) = 1</a:t>
            </a:r>
          </a:p>
          <a:p>
            <a:r>
              <a:rPr lang="en-US" sz="2800" dirty="0" smtClean="0"/>
              <a:t>4 – 3 = 1</a:t>
            </a:r>
          </a:p>
          <a:p>
            <a:r>
              <a:rPr lang="en-US" sz="2800" dirty="0" smtClean="0"/>
              <a:t>1 = 1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186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Substitution Method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Solve one of the equations for one of its variables</a:t>
            </a:r>
          </a:p>
          <a:p>
            <a:pPr marL="514350" indent="-514350">
              <a:buAutoNum type="arabicParenR"/>
            </a:pPr>
            <a:r>
              <a:rPr lang="en-US" dirty="0" smtClean="0"/>
              <a:t>Substitute the expression from step 1 into the other equation and solve for the other variable</a:t>
            </a:r>
          </a:p>
          <a:p>
            <a:pPr marL="514350" indent="-514350">
              <a:buAutoNum type="arabicParenR"/>
            </a:pPr>
            <a:r>
              <a:rPr lang="en-US" dirty="0" smtClean="0"/>
              <a:t>Substitute the value from step 2 into the revised equation from step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58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4" name="Oval 3"/>
          <p:cNvSpPr/>
          <p:nvPr/>
        </p:nvSpPr>
        <p:spPr>
          <a:xfrm>
            <a:off x="4717487" y="630827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7144" y="63246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1022551"/>
            <a:ext cx="437735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*Step 1:  solve for a variable</a:t>
            </a:r>
          </a:p>
          <a:p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574346"/>
            <a:ext cx="1990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505200" y="2033358"/>
            <a:ext cx="1553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= 2 – 2y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52400" y="2704997"/>
            <a:ext cx="63945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*Step 2:  Plug isolated variable into other 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equation</a:t>
            </a:r>
            <a:endParaRPr lang="en-US" sz="2800" b="1" dirty="0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43455"/>
            <a:ext cx="2152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72198" y="4100655"/>
            <a:ext cx="277992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3(2 – 2y) + 4y = -4</a:t>
            </a:r>
          </a:p>
          <a:p>
            <a:r>
              <a:rPr lang="en-US" sz="2800" dirty="0" smtClean="0"/>
              <a:t>6 – 6y + 4y = -4</a:t>
            </a:r>
          </a:p>
          <a:p>
            <a:r>
              <a:rPr lang="en-US" sz="2800" dirty="0" smtClean="0"/>
              <a:t>6 – 2y = -4</a:t>
            </a:r>
          </a:p>
          <a:p>
            <a:r>
              <a:rPr lang="en-US" sz="2800" dirty="0" smtClean="0"/>
              <a:t>-2y = -10</a:t>
            </a:r>
          </a:p>
          <a:p>
            <a:r>
              <a:rPr lang="en-US" sz="2800" b="1" dirty="0" smtClean="0"/>
              <a:t>y = 5</a:t>
            </a:r>
            <a:endParaRPr lang="en-US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88936" y="3643455"/>
            <a:ext cx="585506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*Step 3:  Take answer and plug into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                revised equation from step 1</a:t>
            </a:r>
          </a:p>
          <a:p>
            <a:r>
              <a:rPr lang="en-US" sz="2800" dirty="0" smtClean="0"/>
              <a:t>                              x = 2 – 2y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    x = 2 – 2(5)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	       x = 2 – 10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</a:t>
            </a:r>
            <a:r>
              <a:rPr lang="en-US" sz="2800" b="1" dirty="0" smtClean="0"/>
              <a:t>x = -8</a:t>
            </a:r>
            <a:endParaRPr lang="en-US" sz="2800" b="1" dirty="0" smtClean="0"/>
          </a:p>
          <a:p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639541" y="1574346"/>
            <a:ext cx="18469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3x + 4y = -4</a:t>
            </a:r>
            <a:endParaRPr lang="en-US" sz="2800" dirty="0"/>
          </a:p>
        </p:txBody>
      </p:sp>
      <p:sp>
        <p:nvSpPr>
          <p:cNvPr id="24" name="Oval 23"/>
          <p:cNvSpPr/>
          <p:nvPr/>
        </p:nvSpPr>
        <p:spPr>
          <a:xfrm>
            <a:off x="192057" y="164769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31714" y="166402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9541" y="2097566"/>
            <a:ext cx="15536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x + 2y = 2</a:t>
            </a:r>
            <a:endParaRPr lang="en-US" sz="2800" dirty="0"/>
          </a:p>
        </p:txBody>
      </p:sp>
      <p:sp>
        <p:nvSpPr>
          <p:cNvPr id="27" name="Oval 26"/>
          <p:cNvSpPr/>
          <p:nvPr/>
        </p:nvSpPr>
        <p:spPr>
          <a:xfrm>
            <a:off x="192057" y="2170917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1714" y="21872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527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24" grpId="0" animBg="1"/>
      <p:bldP spid="25" grpId="0"/>
      <p:bldP spid="27" grpId="0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 2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6x + y = -2</a:t>
            </a:r>
          </a:p>
          <a:p>
            <a:pPr marL="0" indent="0">
              <a:buNone/>
            </a:pPr>
            <a:r>
              <a:rPr lang="en-US" dirty="0" smtClean="0"/>
              <a:t>4x – 3y = 17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4730" y="16764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87" y="16927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74730" y="234587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87" y="236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685800"/>
            <a:ext cx="1212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1:</a:t>
            </a:r>
            <a:endParaRPr lang="en-US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43000"/>
            <a:ext cx="20288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733321" y="1605290"/>
            <a:ext cx="16642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y = -2 – 6x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524500" y="2100590"/>
            <a:ext cx="12126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Step 2:</a:t>
            </a:r>
            <a:endParaRPr lang="en-US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2526495"/>
            <a:ext cx="21717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905021" y="3012270"/>
                <a:ext cx="2949846" cy="24633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4x – 3(-2 – 6x) = 17</a:t>
                </a:r>
              </a:p>
              <a:p>
                <a:r>
                  <a:rPr lang="en-US" sz="2800" dirty="0" smtClean="0"/>
                  <a:t>4x + 6 + 18x = 17</a:t>
                </a:r>
              </a:p>
              <a:p>
                <a:r>
                  <a:rPr lang="en-US" sz="2800" dirty="0" smtClean="0"/>
                  <a:t>22x + 6 = 17</a:t>
                </a:r>
              </a:p>
              <a:p>
                <a:r>
                  <a:rPr lang="en-US" sz="2800" dirty="0" smtClean="0"/>
                  <a:t>22x = 11</a:t>
                </a:r>
              </a:p>
              <a:p>
                <a:r>
                  <a:rPr lang="en-US" sz="2800" b="1" dirty="0" smtClean="0"/>
                  <a:t>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28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en-US" sz="2800" b="1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021" y="3012270"/>
                <a:ext cx="2949846" cy="2463303"/>
              </a:xfrm>
              <a:prstGeom prst="rect">
                <a:avLst/>
              </a:prstGeom>
              <a:blipFill rotWithShape="1">
                <a:blip r:embed="rId4"/>
                <a:stretch>
                  <a:fillRect l="-4339" t="-2228" r="-2893" b="-1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473759" y="3200400"/>
                <a:ext cx="1879041" cy="24242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/>
                  <a:t>Step 3:</a:t>
                </a:r>
              </a:p>
              <a:p>
                <a:r>
                  <a:rPr lang="en-US" sz="2800" dirty="0" smtClean="0"/>
                  <a:t>y = -2 – 6x</a:t>
                </a:r>
              </a:p>
              <a:p>
                <a:r>
                  <a:rPr lang="en-US" sz="2800" dirty="0" smtClean="0"/>
                  <a:t>y = -2 – 6(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)</a:t>
                </a:r>
              </a:p>
              <a:p>
                <a:r>
                  <a:rPr lang="en-US" sz="2800" dirty="0" smtClean="0"/>
                  <a:t>y = -2 – 3</a:t>
                </a:r>
              </a:p>
              <a:p>
                <a:r>
                  <a:rPr lang="en-US" sz="2800" b="1" dirty="0" smtClean="0"/>
                  <a:t>y = -5</a:t>
                </a:r>
                <a:endParaRPr lang="en-US" sz="28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759" y="3200400"/>
                <a:ext cx="1879041" cy="2424253"/>
              </a:xfrm>
              <a:prstGeom prst="rect">
                <a:avLst/>
              </a:prstGeom>
              <a:blipFill rotWithShape="1">
                <a:blip r:embed="rId5"/>
                <a:stretch>
                  <a:fillRect l="-6818" t="-2261" r="-5519" b="-6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215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2x – y = 6				2)  6x + 2y = 11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2x + 2y = -9				      y = -4x + 6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 algn="ctr">
              <a:buAutoNum type="arabicParenR" startAt="3"/>
            </a:pPr>
            <a:r>
              <a:rPr lang="en-US" dirty="0" smtClean="0"/>
              <a:t>-7x + 2y = -1</a:t>
            </a:r>
          </a:p>
          <a:p>
            <a:pPr marL="0" indent="0">
              <a:buNone/>
            </a:pPr>
            <a:r>
              <a:rPr lang="en-US" dirty="0" smtClean="0"/>
              <a:t>                                    -8x + 4y = 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9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Linear Combination Method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Align like terms in columns</a:t>
            </a:r>
          </a:p>
          <a:p>
            <a:pPr marL="514350" indent="-514350">
              <a:buAutoNum type="arabicParenR"/>
            </a:pPr>
            <a:r>
              <a:rPr lang="en-US" dirty="0" smtClean="0"/>
              <a:t>Multiply one or both equations by a constant to obtain opposite coefficients</a:t>
            </a:r>
          </a:p>
          <a:p>
            <a:pPr marL="514350" indent="-514350">
              <a:buAutoNum type="arabicParenR"/>
            </a:pPr>
            <a:r>
              <a:rPr lang="en-US" dirty="0" smtClean="0"/>
              <a:t>Add the two equations together.  One of the variables will cancel.  Solve for the remaining variable</a:t>
            </a:r>
          </a:p>
          <a:p>
            <a:pPr marL="514350" indent="-514350">
              <a:buAutoNum type="arabicParenR"/>
            </a:pPr>
            <a:r>
              <a:rPr lang="en-US" dirty="0" smtClean="0"/>
              <a:t>Take the solution from step 3 and plug it in either equation.  Solve for the remaining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0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Ex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2x + 3y = -1</a:t>
            </a:r>
          </a:p>
          <a:p>
            <a:pPr marL="0" indent="0">
              <a:buNone/>
            </a:pPr>
            <a:r>
              <a:rPr lang="en-US" dirty="0" smtClean="0"/>
              <a:t>5y – 5x = 15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4387" y="1698171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4044" y="17145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114387" y="2286000"/>
            <a:ext cx="3810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4044" y="230232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381000"/>
            <a:ext cx="4988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1:  Arrange like terms in columns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990600"/>
            <a:ext cx="20764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0995" y="1485900"/>
            <a:ext cx="2124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>
            <a:off x="4975070" y="1238250"/>
            <a:ext cx="4351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826" y="990600"/>
            <a:ext cx="20764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4975070" y="1714500"/>
            <a:ext cx="43513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5599143" y="1500796"/>
            <a:ext cx="381000" cy="37138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638800" y="15123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40486" y="1424878"/>
            <a:ext cx="1757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-5x + 5y = 15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667000" y="1981200"/>
            <a:ext cx="51905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2:  Multiply one or both equations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 to get opposite coefficients 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2937614" y="27504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2x + 3y = -1</a:t>
            </a:r>
          </a:p>
          <a:p>
            <a:r>
              <a:rPr lang="en-US" sz="2400" dirty="0" smtClean="0"/>
              <a:t>-5x + 5y = 15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646860" y="2750402"/>
            <a:ext cx="21114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5(                     )</a:t>
            </a:r>
          </a:p>
          <a:p>
            <a:r>
              <a:rPr lang="en-US" sz="2400" dirty="0" smtClean="0"/>
              <a:t>2(                       )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617963" y="2976246"/>
            <a:ext cx="4753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718788" y="3357246"/>
            <a:ext cx="47532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273678" y="2764656"/>
            <a:ext cx="2068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10x + 15y = -5</a:t>
            </a:r>
          </a:p>
          <a:p>
            <a:r>
              <a:rPr lang="en-US" sz="2400" dirty="0" smtClean="0"/>
              <a:t>-10x + 10y = 30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1575" y="3595653"/>
            <a:ext cx="41925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Step 3:  Add the two equations 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           together and solve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54044" y="4288130"/>
            <a:ext cx="2068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10x + 15y = -5</a:t>
            </a:r>
          </a:p>
          <a:p>
            <a:r>
              <a:rPr lang="en-US" sz="2400" dirty="0" smtClean="0"/>
              <a:t>-10x + 10y = 30</a:t>
            </a:r>
            <a:endParaRPr lang="en-US" sz="24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45963" y="5097988"/>
            <a:ext cx="22843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4113" y="5120290"/>
            <a:ext cx="18181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0x + 25y = 25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25y = 25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</a:t>
            </a:r>
            <a:r>
              <a:rPr lang="en-US" sz="2400" b="1" dirty="0" smtClean="0"/>
              <a:t>y = 1</a:t>
            </a:r>
            <a:endParaRPr lang="en-US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224133" y="3733800"/>
            <a:ext cx="43864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Step 4:  Take answer from step 3 </a:t>
            </a:r>
          </a:p>
          <a:p>
            <a:r>
              <a:rPr lang="en-US" sz="2400" b="1" dirty="0" smtClean="0"/>
              <a:t>and plug into either equation</a:t>
            </a:r>
            <a:endParaRPr lang="en-US" sz="2400" b="1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0916" y="4559221"/>
            <a:ext cx="20764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4665976" y="5054521"/>
            <a:ext cx="18036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2x + 3(1) = -1</a:t>
            </a:r>
          </a:p>
          <a:p>
            <a:r>
              <a:rPr lang="en-US" sz="2400" dirty="0" smtClean="0"/>
              <a:t>2x + 3 = -1</a:t>
            </a:r>
          </a:p>
          <a:p>
            <a:r>
              <a:rPr lang="en-US" sz="2400" dirty="0" smtClean="0"/>
              <a:t>2x = -4</a:t>
            </a:r>
          </a:p>
          <a:p>
            <a:r>
              <a:rPr lang="en-US" sz="2400" b="1" dirty="0" smtClean="0"/>
              <a:t>x = -2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5154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/>
      <p:bldP spid="15" grpId="0" animBg="1"/>
      <p:bldP spid="16" grpId="0"/>
      <p:bldP spid="11" grpId="0"/>
      <p:bldP spid="12" grpId="0"/>
      <p:bldP spid="19" grpId="0"/>
      <p:bldP spid="22" grpId="0"/>
      <p:bldP spid="27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1153</Words>
  <Application>Microsoft Office PowerPoint</Application>
  <PresentationFormat>On-screen Show (4:3)</PresentationFormat>
  <Paragraphs>210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Opening Questions</vt:lpstr>
      <vt:lpstr>3.2:  Solving Linear Systems Algebraically</vt:lpstr>
      <vt:lpstr>PowerPoint Presentation</vt:lpstr>
      <vt:lpstr>Substitution Method</vt:lpstr>
      <vt:lpstr>Ex</vt:lpstr>
      <vt:lpstr>Ex 2</vt:lpstr>
      <vt:lpstr>Now Try</vt:lpstr>
      <vt:lpstr>Linear Combination Method</vt:lpstr>
      <vt:lpstr>Ex</vt:lpstr>
      <vt:lpstr>Ex 2</vt:lpstr>
      <vt:lpstr>Now Try</vt:lpstr>
      <vt:lpstr>Special Equations</vt:lpstr>
      <vt:lpstr>PowerPoint Presentation</vt:lpstr>
      <vt:lpstr>Real World Application</vt:lpstr>
      <vt:lpstr>Now Try</vt:lpstr>
      <vt:lpstr>Homework: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Questions</dc:title>
  <dc:creator>student</dc:creator>
  <cp:lastModifiedBy>student</cp:lastModifiedBy>
  <cp:revision>17</cp:revision>
  <dcterms:created xsi:type="dcterms:W3CDTF">2015-10-04T19:07:01Z</dcterms:created>
  <dcterms:modified xsi:type="dcterms:W3CDTF">2015-10-04T21:33:01Z</dcterms:modified>
</cp:coreProperties>
</file>