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83B3796-0F34-442C-A5D1-0755F57B3A4C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DCC1-DC54-4D8D-9FAB-34DA8B48CDF8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EC73-C0B4-4C7E-A164-9715D2204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9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DCC1-DC54-4D8D-9FAB-34DA8B48CDF8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EC73-C0B4-4C7E-A164-9715D2204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8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DCC1-DC54-4D8D-9FAB-34DA8B48CDF8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EC73-C0B4-4C7E-A164-9715D2204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DCC1-DC54-4D8D-9FAB-34DA8B48CDF8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EC73-C0B4-4C7E-A164-9715D2204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22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DCC1-DC54-4D8D-9FAB-34DA8B48CDF8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EC73-C0B4-4C7E-A164-9715D2204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1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DCC1-DC54-4D8D-9FAB-34DA8B48CDF8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EC73-C0B4-4C7E-A164-9715D2204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2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DCC1-DC54-4D8D-9FAB-34DA8B48CDF8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EC73-C0B4-4C7E-A164-9715D2204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88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DCC1-DC54-4D8D-9FAB-34DA8B48CDF8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EC73-C0B4-4C7E-A164-9715D2204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52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DCC1-DC54-4D8D-9FAB-34DA8B48CDF8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EC73-C0B4-4C7E-A164-9715D2204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9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DCC1-DC54-4D8D-9FAB-34DA8B48CDF8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EC73-C0B4-4C7E-A164-9715D2204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0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DCC1-DC54-4D8D-9FAB-34DA8B48CDF8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EC73-C0B4-4C7E-A164-9715D2204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3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7DCC1-DC54-4D8D-9FAB-34DA8B48CDF8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BEC73-C0B4-4C7E-A164-9715D2204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9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47115"/>
            <a:ext cx="9144000" cy="99880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Opening Questions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534572" y="1645921"/>
            <a:ext cx="770287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Evaluate the function for the indicated values:  </a:t>
            </a:r>
            <a:r>
              <a:rPr lang="en-US" sz="2400" dirty="0" smtClean="0"/>
              <a:t>f(x) = 3x – 2 </a:t>
            </a:r>
          </a:p>
          <a:p>
            <a:endParaRPr lang="en-US" sz="2400" b="1" dirty="0"/>
          </a:p>
          <a:p>
            <a:r>
              <a:rPr lang="en-US" sz="2400" dirty="0" smtClean="0"/>
              <a:t>1)  f(2)			2)  f(0)			3)  f(-2)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b="1" dirty="0" smtClean="0"/>
              <a:t>Graph the two linear equations on the same </a:t>
            </a:r>
          </a:p>
          <a:p>
            <a:r>
              <a:rPr lang="en-US" sz="2400" b="1" dirty="0" smtClean="0"/>
              <a:t>coordinate plane</a:t>
            </a:r>
          </a:p>
          <a:p>
            <a:endParaRPr lang="en-US" sz="2400" b="1" dirty="0"/>
          </a:p>
          <a:p>
            <a:pPr marL="457200" indent="-457200">
              <a:buAutoNum type="arabicParenR" startAt="4"/>
            </a:pPr>
            <a:r>
              <a:rPr lang="en-US" sz="2400" dirty="0" smtClean="0"/>
              <a:t>y = -x – 4 </a:t>
            </a:r>
          </a:p>
          <a:p>
            <a:pPr marL="457200" indent="-457200">
              <a:buAutoNum type="arabicParenR" startAt="4"/>
            </a:pPr>
            <a:endParaRPr lang="en-US" sz="2400" dirty="0"/>
          </a:p>
          <a:p>
            <a:pPr marL="457200" indent="-457200">
              <a:buAutoNum type="arabicParenR" startAt="4"/>
            </a:pPr>
            <a:r>
              <a:rPr lang="en-US" sz="2400" dirty="0" smtClean="0"/>
              <a:t>y = 2x + 1</a:t>
            </a:r>
          </a:p>
          <a:p>
            <a:endParaRPr lang="en-US" sz="2400" b="1" dirty="0"/>
          </a:p>
        </p:txBody>
      </p:sp>
      <p:pic>
        <p:nvPicPr>
          <p:cNvPr id="5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533" y="2401852"/>
            <a:ext cx="3768384" cy="3768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41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Step Functions</a:t>
            </a:r>
            <a:endParaRPr lang="en-US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*Step functions resemble steps.  They consist of horizontal line        segments</a:t>
                </a:r>
              </a:p>
              <a:p>
                <a:pPr marL="0" indent="0">
                  <a:buNone/>
                </a:pPr>
                <a:r>
                  <a:rPr lang="en-US" u="sng" dirty="0" smtClean="0"/>
                  <a:t>Ex</a:t>
                </a:r>
              </a:p>
              <a:p>
                <a:pPr marL="0" indent="0">
                  <a:buNone/>
                </a:pPr>
                <a:r>
                  <a:rPr lang="en-US" dirty="0" smtClean="0"/>
                  <a:t>f(x)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1;  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2;  1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&lt;2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3;  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&lt;3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4;  3≤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&lt;4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www.regentsprep.org/regents/math/algtrig/ats6/dartboar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904" y="2251075"/>
            <a:ext cx="4371138" cy="437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233851" y="5599611"/>
            <a:ext cx="5834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17326" y="5029199"/>
            <a:ext cx="5834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00801" y="4436644"/>
            <a:ext cx="5834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974473" y="3853542"/>
            <a:ext cx="5834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162005" y="5527765"/>
            <a:ext cx="143691" cy="14369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45480" y="5527764"/>
            <a:ext cx="143691" cy="14369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45480" y="4938823"/>
            <a:ext cx="143691" cy="14369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328955" y="4938823"/>
            <a:ext cx="143691" cy="14369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328955" y="4349882"/>
            <a:ext cx="143691" cy="14369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902627" y="4354191"/>
            <a:ext cx="143691" cy="14369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902626" y="3759275"/>
            <a:ext cx="143691" cy="14369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486104" y="3759274"/>
            <a:ext cx="143691" cy="14369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7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 2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f(x)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−2;  0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&lt;2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−4;  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&lt;4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−6;  4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&lt;6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53265" y="1264624"/>
            <a:ext cx="5165556" cy="477385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572125" y="3057525"/>
            <a:ext cx="10953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67500" y="4143375"/>
            <a:ext cx="10953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762875" y="5200650"/>
            <a:ext cx="10953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5454566" y="2939966"/>
            <a:ext cx="235118" cy="2351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21366" y="2939966"/>
            <a:ext cx="235118" cy="2351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21366" y="4017795"/>
            <a:ext cx="235118" cy="2351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631780" y="4017795"/>
            <a:ext cx="235118" cy="2351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631780" y="5083091"/>
            <a:ext cx="235118" cy="2351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690182" y="5083091"/>
            <a:ext cx="235118" cy="2351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6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Try: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f(x)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1;  0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3;  1&lt;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≤2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4;  2&lt;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≤3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6;  3&lt;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≤4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217" t="-1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://www.regentsprep.org/regents/math/algtrig/ats6/dartboar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532" y="1023271"/>
            <a:ext cx="5153692" cy="5153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02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95424"/>
            <a:ext cx="10515600" cy="1325563"/>
          </a:xfrm>
        </p:spPr>
        <p:txBody>
          <a:bodyPr/>
          <a:lstStyle/>
          <a:p>
            <a:r>
              <a:rPr lang="en-US" b="1" u="sng" dirty="0" smtClean="0"/>
              <a:t>Writing Piecewise Functions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369" y="868995"/>
            <a:ext cx="10984832" cy="4351338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Ex</a:t>
            </a:r>
            <a:endParaRPr lang="en-US" u="sng" dirty="0"/>
          </a:p>
        </p:txBody>
      </p:sp>
      <p:pic>
        <p:nvPicPr>
          <p:cNvPr id="5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32" y="868995"/>
            <a:ext cx="4066846" cy="4066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H="1">
            <a:off x="1049379" y="2491420"/>
            <a:ext cx="1885950" cy="1914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935329" y="1130139"/>
            <a:ext cx="1885950" cy="1914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864206" y="2426168"/>
            <a:ext cx="142246" cy="14224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64206" y="2973541"/>
            <a:ext cx="142246" cy="14224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419078" y="653085"/>
            <a:ext cx="361983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*First, find the intervals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x &lt; 0, x </a:t>
            </a:r>
            <a:r>
              <a:rPr lang="en-US" sz="2800" u="sng" dirty="0" smtClean="0"/>
              <a:t>&gt;</a:t>
            </a:r>
            <a:r>
              <a:rPr lang="en-US" sz="2800" dirty="0" smtClean="0"/>
              <a:t> 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19078" y="1469975"/>
            <a:ext cx="58011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 Then, find two points on each </a:t>
            </a:r>
          </a:p>
          <a:p>
            <a:r>
              <a:rPr lang="en-US" sz="2800" dirty="0" smtClean="0"/>
              <a:t>    line to find the equation of each 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053636" y="2490417"/>
                <a:ext cx="3569182" cy="27971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x &lt; 0:  </a:t>
                </a:r>
                <a:r>
                  <a:rPr lang="en-US" sz="2800" dirty="0" smtClean="0"/>
                  <a:t>(0,2)</a:t>
                </a:r>
              </a:p>
              <a:p>
                <a:r>
                  <a:rPr lang="en-US" sz="2800" b="1" dirty="0"/>
                  <a:t> </a:t>
                </a:r>
                <a:r>
                  <a:rPr lang="en-US" sz="2800" b="1" dirty="0" smtClean="0"/>
                  <a:t>           </a:t>
                </a:r>
                <a:r>
                  <a:rPr lang="en-US" sz="2800" dirty="0" smtClean="0"/>
                  <a:t>(-2,0)</a:t>
                </a:r>
              </a:p>
              <a:p>
                <a:r>
                  <a:rPr lang="en-US" sz="2800" b="1" dirty="0" smtClean="0"/>
                  <a:t>m: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2−0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0 −−2</m:t>
                        </m:r>
                      </m:den>
                    </m:f>
                  </m:oMath>
                </a14:m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 </a:t>
                </a:r>
                <a:r>
                  <a:rPr lang="en-US" sz="2800" b="1" dirty="0" smtClean="0"/>
                  <a:t>= 1</a:t>
                </a:r>
              </a:p>
              <a:p>
                <a:r>
                  <a:rPr lang="en-US" sz="2400" b="1" dirty="0" smtClean="0"/>
                  <a:t>Slope-intercept:</a:t>
                </a:r>
                <a:r>
                  <a:rPr lang="en-US" sz="2800" b="1" dirty="0" smtClean="0"/>
                  <a:t> </a:t>
                </a:r>
                <a:r>
                  <a:rPr lang="en-US" sz="2400" dirty="0" smtClean="0"/>
                  <a:t>2 = 1(0)+b</a:t>
                </a:r>
              </a:p>
              <a:p>
                <a:r>
                  <a:rPr lang="en-US" sz="2400" b="1" dirty="0"/>
                  <a:t> </a:t>
                </a:r>
                <a:r>
                  <a:rPr lang="en-US" sz="2400" b="1" dirty="0" smtClean="0"/>
                  <a:t>                              </a:t>
                </a:r>
                <a:r>
                  <a:rPr lang="en-US" sz="2400" dirty="0" smtClean="0"/>
                  <a:t>2 = b</a:t>
                </a:r>
              </a:p>
              <a:p>
                <a:r>
                  <a:rPr lang="en-US" sz="2400" b="1" dirty="0"/>
                  <a:t> </a:t>
                </a:r>
                <a:r>
                  <a:rPr lang="en-US" sz="2400" b="1" dirty="0" smtClean="0"/>
                  <a:t>           </a:t>
                </a:r>
                <a:r>
                  <a:rPr lang="en-US" sz="2400" b="1" u="sng" dirty="0" smtClean="0"/>
                  <a:t>y = x + 2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3636" y="2490417"/>
                <a:ext cx="3569182" cy="2797176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3413" t="-2183" r="-1536" b="-1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622818" y="2489492"/>
                <a:ext cx="3569182" cy="27356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x </a:t>
                </a:r>
                <a:r>
                  <a:rPr lang="en-US" sz="2800" b="1" u="sng" dirty="0" smtClean="0"/>
                  <a:t>&gt;</a:t>
                </a:r>
                <a:r>
                  <a:rPr lang="en-US" sz="2800" b="1" dirty="0" smtClean="0"/>
                  <a:t> 0:  </a:t>
                </a:r>
                <a:r>
                  <a:rPr lang="en-US" sz="2800" dirty="0" smtClean="0"/>
                  <a:t>(0,0)</a:t>
                </a:r>
              </a:p>
              <a:p>
                <a:r>
                  <a:rPr lang="en-US" sz="2800" b="1" dirty="0"/>
                  <a:t> </a:t>
                </a:r>
                <a:r>
                  <a:rPr lang="en-US" sz="2800" b="1" dirty="0" smtClean="0"/>
                  <a:t>           </a:t>
                </a:r>
                <a:r>
                  <a:rPr lang="en-US" sz="2800" dirty="0" smtClean="0"/>
                  <a:t>(2,2)</a:t>
                </a:r>
              </a:p>
              <a:p>
                <a:r>
                  <a:rPr lang="en-US" sz="2800" b="1" dirty="0" smtClean="0"/>
                  <a:t>m: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2−0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2−0</m:t>
                        </m:r>
                      </m:den>
                    </m:f>
                  </m:oMath>
                </a14:m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 </a:t>
                </a:r>
                <a:r>
                  <a:rPr lang="en-US" sz="2800" b="1" dirty="0" smtClean="0"/>
                  <a:t>= 1</a:t>
                </a:r>
              </a:p>
              <a:p>
                <a:r>
                  <a:rPr lang="en-US" sz="2400" b="1" dirty="0" smtClean="0"/>
                  <a:t>Slope-intercept:</a:t>
                </a:r>
                <a:r>
                  <a:rPr lang="en-US" sz="2800" b="1" dirty="0" smtClean="0"/>
                  <a:t> </a:t>
                </a:r>
                <a:r>
                  <a:rPr lang="en-US" sz="2400" dirty="0" smtClean="0"/>
                  <a:t>0 = 1(0)+b</a:t>
                </a:r>
              </a:p>
              <a:p>
                <a:r>
                  <a:rPr lang="en-US" sz="2400" b="1" dirty="0"/>
                  <a:t> </a:t>
                </a:r>
                <a:r>
                  <a:rPr lang="en-US" sz="2400" b="1" dirty="0" smtClean="0"/>
                  <a:t>                              </a:t>
                </a:r>
                <a:r>
                  <a:rPr lang="en-US" sz="2400" dirty="0"/>
                  <a:t>0</a:t>
                </a:r>
                <a:r>
                  <a:rPr lang="en-US" sz="2400" dirty="0" smtClean="0"/>
                  <a:t> = b</a:t>
                </a:r>
              </a:p>
              <a:p>
                <a:r>
                  <a:rPr lang="en-US" sz="2400" b="1" dirty="0"/>
                  <a:t> </a:t>
                </a:r>
                <a:r>
                  <a:rPr lang="en-US" sz="2400" b="1" dirty="0" smtClean="0"/>
                  <a:t>           </a:t>
                </a:r>
                <a:r>
                  <a:rPr lang="en-US" sz="2400" b="1" u="sng" dirty="0" smtClean="0"/>
                  <a:t>y = x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2818" y="2489492"/>
                <a:ext cx="3569182" cy="2735621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3590" t="-2004" r="-1538" b="-4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06046" y="5523867"/>
                <a:ext cx="3197478" cy="10534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f(x)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+2; 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&lt;0</m:t>
                            </m:r>
                          </m: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; 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≥0</m:t>
                            </m:r>
                          </m:e>
                        </m:eqArr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046" y="5523867"/>
                <a:ext cx="3197478" cy="1053494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l="-4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903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80306"/>
            <a:ext cx="10515600" cy="1325563"/>
          </a:xfrm>
        </p:spPr>
        <p:txBody>
          <a:bodyPr/>
          <a:lstStyle/>
          <a:p>
            <a:r>
              <a:rPr lang="en-US" u="sng" dirty="0" smtClean="0"/>
              <a:t>Ex 2</a:t>
            </a:r>
            <a:endParaRPr lang="en-US" u="sng" dirty="0"/>
          </a:p>
        </p:txBody>
      </p:sp>
      <p:pic>
        <p:nvPicPr>
          <p:cNvPr id="5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9" y="1145257"/>
            <a:ext cx="4922502" cy="4922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V="1">
            <a:off x="3076575" y="2470820"/>
            <a:ext cx="1990725" cy="194878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1786445" y="1145257"/>
            <a:ext cx="1290129" cy="26266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983642" y="4019613"/>
            <a:ext cx="185863" cy="1858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83642" y="3678970"/>
            <a:ext cx="185863" cy="1858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83642" y="4337417"/>
            <a:ext cx="185863" cy="18586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59791" y="334621"/>
            <a:ext cx="242066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Intervals:</a:t>
            </a:r>
            <a:r>
              <a:rPr lang="en-US" sz="2800" b="1" dirty="0" smtClean="0"/>
              <a:t>  </a:t>
            </a:r>
            <a:r>
              <a:rPr lang="en-US" sz="2800" dirty="0" smtClean="0"/>
              <a:t>x &lt; 1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  </a:t>
            </a:r>
            <a:r>
              <a:rPr lang="en-US" sz="2800" dirty="0" smtClean="0"/>
              <a:t>x = 1</a:t>
            </a:r>
          </a:p>
          <a:p>
            <a:r>
              <a:rPr lang="en-US" sz="2800" b="1" dirty="0"/>
              <a:t>	</a:t>
            </a:r>
            <a:r>
              <a:rPr lang="en-US" sz="2800" b="1" dirty="0" smtClean="0"/>
              <a:t>       </a:t>
            </a:r>
            <a:r>
              <a:rPr lang="en-US" sz="2800" dirty="0" smtClean="0"/>
              <a:t> x &gt; 1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051869" y="550064"/>
                <a:ext cx="3854132" cy="28587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u="sng" dirty="0" smtClean="0"/>
                  <a:t>Equation for x&lt;1 interval</a:t>
                </a:r>
              </a:p>
              <a:p>
                <a:pPr algn="ctr"/>
                <a:r>
                  <a:rPr lang="en-US" sz="2800" dirty="0" smtClean="0"/>
                  <a:t>(0,2), (1,0)</a:t>
                </a:r>
              </a:p>
              <a:p>
                <a:r>
                  <a:rPr lang="en-US" sz="2800" dirty="0" smtClean="0"/>
                  <a:t>m=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2−0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0−1</m:t>
                        </m:r>
                      </m:den>
                    </m:f>
                  </m:oMath>
                </a14:m>
                <a:r>
                  <a:rPr lang="en-US" sz="2800" dirty="0" smtClean="0"/>
                  <a:t> = -2</a:t>
                </a:r>
              </a:p>
              <a:p>
                <a:r>
                  <a:rPr lang="en-US" sz="2800" dirty="0" smtClean="0"/>
                  <a:t>y=</a:t>
                </a:r>
                <a:r>
                  <a:rPr lang="en-US" sz="2800" dirty="0" err="1" smtClean="0"/>
                  <a:t>mx+b</a:t>
                </a:r>
                <a:r>
                  <a:rPr lang="en-US" sz="2800" dirty="0" smtClean="0"/>
                  <a:t>:  2=-2(0)+b</a:t>
                </a:r>
              </a:p>
              <a:p>
                <a:r>
                  <a:rPr lang="en-US" sz="2800" dirty="0"/>
                  <a:t>	 </a:t>
                </a:r>
                <a:r>
                  <a:rPr lang="en-US" sz="2800" dirty="0" smtClean="0"/>
                  <a:t>     2 = b</a:t>
                </a:r>
              </a:p>
              <a:p>
                <a:r>
                  <a:rPr lang="en-US" sz="2800" dirty="0"/>
                  <a:t>	</a:t>
                </a:r>
                <a:r>
                  <a:rPr lang="en-US" sz="2800" b="1" dirty="0" smtClean="0"/>
                  <a:t>y=-2x+2</a:t>
                </a:r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1869" y="550064"/>
                <a:ext cx="3854132" cy="2858731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3323" t="-1919" r="-1899" b="-5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208501" y="2470820"/>
                <a:ext cx="3854132" cy="32891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u="sng" dirty="0" smtClean="0"/>
                  <a:t>Equation for x&gt;1 interval</a:t>
                </a:r>
              </a:p>
              <a:p>
                <a:pPr algn="ctr"/>
                <a:r>
                  <a:rPr lang="en-US" sz="2800" dirty="0" smtClean="0"/>
                  <a:t>(1,-2), (3,0)</a:t>
                </a:r>
              </a:p>
              <a:p>
                <a:r>
                  <a:rPr lang="en-US" sz="2800" dirty="0" smtClean="0"/>
                  <a:t>m=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−2−0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1−3</m:t>
                        </m:r>
                      </m:den>
                    </m:f>
                  </m:oMath>
                </a14:m>
                <a:r>
                  <a:rPr lang="en-US" sz="28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r>
                  <a:rPr lang="en-US" sz="2800" dirty="0" smtClean="0"/>
                  <a:t> = 1</a:t>
                </a:r>
              </a:p>
              <a:p>
                <a:r>
                  <a:rPr lang="en-US" sz="2800" dirty="0" smtClean="0"/>
                  <a:t>y=</a:t>
                </a:r>
                <a:r>
                  <a:rPr lang="en-US" sz="2800" dirty="0" err="1" smtClean="0"/>
                  <a:t>mx+b</a:t>
                </a:r>
                <a:r>
                  <a:rPr lang="en-US" sz="2800" dirty="0" smtClean="0"/>
                  <a:t>:  0=1(3)+b</a:t>
                </a:r>
              </a:p>
              <a:p>
                <a:r>
                  <a:rPr lang="en-US" sz="2800" dirty="0"/>
                  <a:t>	 </a:t>
                </a:r>
                <a:r>
                  <a:rPr lang="en-US" sz="2800" dirty="0" smtClean="0"/>
                  <a:t>     0=3+b</a:t>
                </a:r>
              </a:p>
              <a:p>
                <a:r>
                  <a:rPr lang="en-US" sz="2800" dirty="0"/>
                  <a:t>	 </a:t>
                </a:r>
                <a:r>
                  <a:rPr lang="en-US" sz="2800" dirty="0" smtClean="0"/>
                  <a:t>     -3=b</a:t>
                </a:r>
              </a:p>
              <a:p>
                <a:r>
                  <a:rPr lang="en-US" sz="2800" dirty="0"/>
                  <a:t>	</a:t>
                </a:r>
                <a:r>
                  <a:rPr lang="en-US" sz="2800" b="1" dirty="0" smtClean="0"/>
                  <a:t>y=x-3</a:t>
                </a:r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501" y="2470820"/>
                <a:ext cx="3854132" cy="3289106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3160" t="-1667" r="-1896" b="-4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780454" y="4561736"/>
                <a:ext cx="4372415" cy="18988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u="sng" dirty="0" smtClean="0"/>
                  <a:t>Piecewise Function</a:t>
                </a:r>
              </a:p>
              <a:p>
                <a:r>
                  <a:rPr lang="en-US" sz="2800" dirty="0" smtClean="0"/>
                  <a:t>f(x)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=−2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+2; 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&lt;1</m:t>
                            </m:r>
                          </m: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=−1; 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−3; 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&gt;1</m:t>
                            </m:r>
                          </m:e>
                        </m:eqArr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0454" y="4561736"/>
                <a:ext cx="4372415" cy="1898853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l="-2786" t="-28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8398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965" y="4613"/>
            <a:ext cx="10515600" cy="1325563"/>
          </a:xfrm>
        </p:spPr>
        <p:txBody>
          <a:bodyPr/>
          <a:lstStyle/>
          <a:p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149" y="94972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1)  </a:t>
            </a:r>
            <a:endParaRPr lang="en-US" dirty="0"/>
          </a:p>
        </p:txBody>
      </p:sp>
      <p:pic>
        <p:nvPicPr>
          <p:cNvPr id="4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14" y="1109776"/>
            <a:ext cx="2955000" cy="295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H="1" flipV="1">
            <a:off x="1986696" y="1109776"/>
            <a:ext cx="779228" cy="15806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2765924" y="1900113"/>
            <a:ext cx="1184745" cy="11910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720612" y="2645139"/>
            <a:ext cx="90623" cy="9062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720612" y="3034769"/>
            <a:ext cx="90623" cy="9062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252379" y="1510483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2)</a:t>
            </a:r>
            <a:endParaRPr lang="en-US" sz="2800" dirty="0"/>
          </a:p>
        </p:txBody>
      </p:sp>
      <p:pic>
        <p:nvPicPr>
          <p:cNvPr id="12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1607" y="1109776"/>
            <a:ext cx="2955000" cy="295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8125102" y="2272134"/>
            <a:ext cx="1384005" cy="14140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9509107" y="1109776"/>
            <a:ext cx="594920" cy="11642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9463795" y="2226822"/>
            <a:ext cx="90623" cy="9062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86" y="3686152"/>
            <a:ext cx="2955000" cy="295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187370" y="3686152"/>
            <a:ext cx="476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3)</a:t>
            </a:r>
            <a:endParaRPr lang="en-US" sz="28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962650" y="4864100"/>
            <a:ext cx="7810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965700" y="4864100"/>
            <a:ext cx="996950" cy="9969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731841" y="4864100"/>
            <a:ext cx="802130" cy="161490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917338" y="4818787"/>
            <a:ext cx="90623" cy="9062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698389" y="4818786"/>
            <a:ext cx="90623" cy="9062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3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u="sng" dirty="0" smtClean="0"/>
              <a:t>Real World Application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747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have a summer job that pays time and a half for overtime.  You’re paid $7 per hour.</a:t>
            </a:r>
          </a:p>
          <a:p>
            <a:pPr marL="514350" indent="-514350">
              <a:buAutoNum type="alphaLcParenR"/>
            </a:pPr>
            <a:r>
              <a:rPr lang="en-US" dirty="0" smtClean="0"/>
              <a:t>Write a piecewise function to describe </a:t>
            </a:r>
            <a:r>
              <a:rPr lang="en-US" dirty="0" smtClean="0"/>
              <a:t>your </a:t>
            </a:r>
            <a:r>
              <a:rPr lang="en-US" dirty="0" smtClean="0"/>
              <a:t>weekly pay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x:  number of hours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y:  pay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29726" y="2490649"/>
            <a:ext cx="63012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*If x </a:t>
            </a:r>
            <a:r>
              <a:rPr lang="en-US" sz="2800" u="sng" dirty="0" smtClean="0"/>
              <a:t>&lt; </a:t>
            </a:r>
            <a:r>
              <a:rPr lang="en-US" sz="2800" dirty="0" smtClean="0"/>
              <a:t>40, then you’re paid 7x</a:t>
            </a:r>
          </a:p>
          <a:p>
            <a:r>
              <a:rPr lang="en-US" sz="2800" dirty="0" smtClean="0"/>
              <a:t>*If x &gt; 40, you still get paid for the first 40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hours plus the time and a half pay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875644"/>
            <a:ext cx="32335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7(40) + 7(1.5)(x – 40)</a:t>
            </a:r>
            <a:endParaRPr lang="en-US" sz="28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299411" y="4379495"/>
            <a:ext cx="0" cy="3048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430926" y="4379495"/>
            <a:ext cx="24063" cy="78185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3392906" y="4379495"/>
            <a:ext cx="393031" cy="39092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8374" y="4684295"/>
            <a:ext cx="18356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Pay for first</a:t>
            </a:r>
          </a:p>
          <a:p>
            <a:r>
              <a:rPr lang="en-US" sz="2800" dirty="0" smtClean="0"/>
              <a:t>40 hours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778457" y="5147642"/>
            <a:ext cx="16193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Time and 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 half pay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305083" y="4670588"/>
            <a:ext cx="17779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Hours over</a:t>
            </a:r>
          </a:p>
          <a:p>
            <a:r>
              <a:rPr lang="en-US" sz="2800" dirty="0" smtClean="0"/>
              <a:t>40 hours</a:t>
            </a:r>
            <a:endParaRPr lang="en-US" sz="2800" dirty="0"/>
          </a:p>
        </p:txBody>
      </p:sp>
      <p:cxnSp>
        <p:nvCxnSpPr>
          <p:cNvPr id="19" name="Straight Arrow Connector 18"/>
          <p:cNvCxnSpPr>
            <a:stCxn id="5" idx="3"/>
          </p:cNvCxnSpPr>
          <p:nvPr/>
        </p:nvCxnSpPr>
        <p:spPr>
          <a:xfrm>
            <a:off x="4071778" y="4137254"/>
            <a:ext cx="1398580" cy="24224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16169" y="4239700"/>
            <a:ext cx="279756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280 + 10.5(x – 40)</a:t>
            </a:r>
          </a:p>
          <a:p>
            <a:r>
              <a:rPr lang="en-US" sz="2800" dirty="0" smtClean="0"/>
              <a:t>280 + 10.5x – 420</a:t>
            </a:r>
          </a:p>
          <a:p>
            <a:r>
              <a:rPr lang="en-US" sz="2800" dirty="0" smtClean="0"/>
              <a:t>10.5x – 140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416614" y="5412133"/>
                <a:ext cx="4683013" cy="10534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f(x)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𝟕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;  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𝟒𝟎</m:t>
                            </m:r>
                          </m:e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𝟏𝟎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𝟏𝟒𝟎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;  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&gt;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𝟒𝟎</m:t>
                            </m:r>
                          </m:e>
                        </m:eqArr>
                      </m:e>
                    </m:d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6614" y="5412133"/>
                <a:ext cx="4683013" cy="1053494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27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801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4" grpId="0"/>
      <p:bldP spid="16" grpId="0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own a screen printing shop.  You have an initial charge of $20 to create a screen print.  For orders of 50 shirts or less, you charge $17 per shirt.  For orders over 50, you charge $15.80 per shirt.  Write a piecewise function representing the scenario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13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39668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/>
              <a:t>2.7:  Piecewise Functions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77772"/>
            <a:ext cx="10515600" cy="192852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Objective</a:t>
            </a:r>
            <a:r>
              <a:rPr lang="en-US" dirty="0" smtClean="0"/>
              <a:t>:  Represent piecewise functions 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  Use piecewise functions to model real life quantities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2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689317"/>
                <a:ext cx="10515600" cy="548764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*  So far, our functions have been represented by one equation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*However, many real life problems are represented by a combination of equations, each corresponding to part of a domain</a:t>
                </a:r>
              </a:p>
              <a:p>
                <a:pPr marL="0" indent="0">
                  <a:buNone/>
                </a:pPr>
                <a:r>
                  <a:rPr lang="en-US" dirty="0" smtClean="0"/>
                  <a:t>	* These functions are called </a:t>
                </a:r>
                <a:r>
                  <a:rPr lang="en-US" u="sng" dirty="0" smtClean="0"/>
                  <a:t>piecewise functions</a:t>
                </a:r>
              </a:p>
              <a:p>
                <a:pPr marL="0" indent="0">
                  <a:buNone/>
                </a:pPr>
                <a:r>
                  <a:rPr lang="en-US" u="sng" dirty="0" smtClean="0"/>
                  <a:t>Ex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u="sng" dirty="0"/>
              </a:p>
              <a:p>
                <a:pPr marL="0" indent="0">
                  <a:buNone/>
                </a:pPr>
                <a:r>
                  <a:rPr lang="en-US" dirty="0" smtClean="0"/>
                  <a:t>f(x)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−1,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+1,   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𝑖𝑓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&gt;1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89317"/>
                <a:ext cx="10515600" cy="5487646"/>
              </a:xfrm>
              <a:blipFill rotWithShape="0">
                <a:blip r:embed="rId2" cstate="print"/>
                <a:stretch>
                  <a:fillRect l="-1217" t="-1778" r="-1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078437" y="3263704"/>
            <a:ext cx="62753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*This means for all x-values less than or    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equal to 1, the function is represented 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with the equation 2x – 1</a:t>
            </a:r>
          </a:p>
          <a:p>
            <a:r>
              <a:rPr lang="en-US" sz="2800" dirty="0" smtClean="0"/>
              <a:t>*For all x-values greater than 1, the 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function is represented with the 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equation 3x + 1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193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u="sng" dirty="0" smtClean="0"/>
              <a:t>Evaluating Piecewise Functions</a:t>
            </a:r>
            <a:endParaRPr lang="en-US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999274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/>
                  <a:t>Ex</a:t>
                </a:r>
              </a:p>
              <a:p>
                <a:pPr marL="0" indent="0">
                  <a:buNone/>
                </a:pPr>
                <a:r>
                  <a:rPr lang="en-US" dirty="0" smtClean="0"/>
                  <a:t>f(x)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+2;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&lt;2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+1;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≥2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99274"/>
                <a:ext cx="10515600" cy="4351338"/>
              </a:xfrm>
              <a:blipFill rotWithShape="0">
                <a:blip r:embed="rId2" cstate="print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66116" y="2810456"/>
            <a:ext cx="392747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Evaluate:  </a:t>
            </a:r>
          </a:p>
          <a:p>
            <a:endParaRPr lang="en-US" sz="2800" dirty="0"/>
          </a:p>
          <a:p>
            <a:pPr marL="514350" indent="-514350">
              <a:buAutoNum type="alphaLcParenR"/>
            </a:pPr>
            <a:r>
              <a:rPr lang="en-US" sz="2800" dirty="0" smtClean="0"/>
              <a:t>f(0)  </a:t>
            </a:r>
          </a:p>
          <a:p>
            <a:endParaRPr lang="en-US" sz="2800" dirty="0"/>
          </a:p>
          <a:p>
            <a:r>
              <a:rPr lang="en-US" sz="2800" dirty="0" smtClean="0"/>
              <a:t>*Because 0 is less than 2,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use the equation x + 2</a:t>
            </a:r>
          </a:p>
          <a:p>
            <a:r>
              <a:rPr lang="en-US" sz="2800" dirty="0" smtClean="0"/>
              <a:t>  f(0) = (0) + 2</a:t>
            </a:r>
          </a:p>
          <a:p>
            <a:r>
              <a:rPr lang="en-US" sz="2800" dirty="0" smtClean="0"/>
              <a:t>  f(0) = 2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74386" y="3503670"/>
            <a:ext cx="379931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arenR" startAt="2"/>
            </a:pPr>
            <a:r>
              <a:rPr lang="en-US" sz="2800" dirty="0" smtClean="0"/>
              <a:t>f(2)</a:t>
            </a:r>
          </a:p>
          <a:p>
            <a:pPr marL="514350" indent="-514350">
              <a:buAutoNum type="alphaLcParenR" startAt="2"/>
            </a:pPr>
            <a:endParaRPr lang="en-US" sz="2800" dirty="0"/>
          </a:p>
          <a:p>
            <a:r>
              <a:rPr lang="en-US" sz="2800" dirty="0" smtClean="0"/>
              <a:t>*Because 2 is equal to 2,</a:t>
            </a:r>
          </a:p>
          <a:p>
            <a:r>
              <a:rPr lang="en-US" sz="2800" dirty="0" smtClean="0"/>
              <a:t>  Use the equation 3x + 1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f(2) = 3(2) + 1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f(2) = 7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814327" y="3503670"/>
            <a:ext cx="437767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c)  f(4)</a:t>
            </a:r>
          </a:p>
          <a:p>
            <a:endParaRPr lang="en-US" sz="2800" dirty="0"/>
          </a:p>
          <a:p>
            <a:r>
              <a:rPr lang="en-US" sz="2800" dirty="0" smtClean="0"/>
              <a:t>*Because 4 is greater than 2,</a:t>
            </a:r>
          </a:p>
          <a:p>
            <a:r>
              <a:rPr lang="en-US" sz="2800" dirty="0" smtClean="0"/>
              <a:t>  Use the equation 3x + 1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f(4) = 3(4) + 1</a:t>
            </a:r>
          </a:p>
          <a:p>
            <a:r>
              <a:rPr lang="en-US" sz="2800"/>
              <a:t> </a:t>
            </a:r>
            <a:r>
              <a:rPr lang="en-US" sz="2800" smtClean="0"/>
              <a:t> f(4) </a:t>
            </a:r>
            <a:r>
              <a:rPr lang="en-US" sz="2800" dirty="0" smtClean="0"/>
              <a:t>= 13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05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Try: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f(x)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+1;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&gt;1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−2;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≤1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 smtClean="0"/>
                  <a:t>           g(x)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+2;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&lt;5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;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≥5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Evaluate:</a:t>
                </a:r>
              </a:p>
              <a:p>
                <a:pPr marL="0" indent="0">
                  <a:buNone/>
                </a:pPr>
                <a:r>
                  <a:rPr lang="en-US" dirty="0" smtClean="0"/>
                  <a:t>1)  g(5)		2)  f(0)		3)  f(3)		4)  g(-2)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286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Graphing a Piecewise Function</a:t>
            </a:r>
            <a:endParaRPr lang="en-US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/>
                  <a:t>Ex</a:t>
                </a:r>
              </a:p>
              <a:p>
                <a:pPr marL="0" indent="0">
                  <a:buNone/>
                </a:pPr>
                <a:r>
                  <a:rPr lang="en-US" dirty="0" smtClean="0"/>
                  <a:t>f(x)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 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;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&lt;1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+3;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≥1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403187" y="1474823"/>
                <a:ext cx="6588727" cy="11324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* Look at the first portion of the piecewise.</a:t>
                </a:r>
              </a:p>
              <a:p>
                <a:r>
                  <a:rPr lang="en-US" sz="2800" dirty="0" smtClean="0"/>
                  <a:t>   The graph will be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 for all values x&lt;1</a:t>
                </a:r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3187" y="1474823"/>
                <a:ext cx="6588727" cy="113249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1850" t="-5376" r="-833" b="-69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403187" y="2607313"/>
            <a:ext cx="67037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 Graph the other portion.  The graph will be</a:t>
            </a:r>
          </a:p>
          <a:p>
            <a:r>
              <a:rPr lang="en-US" sz="2800" dirty="0" smtClean="0"/>
              <a:t>   -x + 3 for all value x </a:t>
            </a:r>
            <a:r>
              <a:rPr lang="en-US" sz="2800" u="sng" dirty="0" smtClean="0"/>
              <a:t>&gt;</a:t>
            </a:r>
            <a:r>
              <a:rPr lang="en-US" sz="2800" dirty="0" smtClean="0"/>
              <a:t> 1</a:t>
            </a:r>
            <a:endParaRPr lang="en-US" sz="2800" dirty="0"/>
          </a:p>
        </p:txBody>
      </p:sp>
      <p:pic>
        <p:nvPicPr>
          <p:cNvPr id="6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518" y="3561420"/>
            <a:ext cx="3096652" cy="3096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784209" y="3561420"/>
            <a:ext cx="1772529" cy="3092598"/>
          </a:xfrm>
          <a:prstGeom prst="rect">
            <a:avLst/>
          </a:prstGeom>
          <a:solidFill>
            <a:schemeClr val="accent1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562600" y="3561420"/>
            <a:ext cx="1330570" cy="3096652"/>
          </a:xfrm>
          <a:prstGeom prst="rect">
            <a:avLst/>
          </a:prstGeom>
          <a:solidFill>
            <a:schemeClr val="accent2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11506" y="4877689"/>
            <a:ext cx="66675" cy="666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914070" y="5074381"/>
            <a:ext cx="66675" cy="666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796519" y="4777510"/>
            <a:ext cx="1760219" cy="9442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313264" y="4567249"/>
            <a:ext cx="66675" cy="666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5344843" y="4596175"/>
            <a:ext cx="1442888" cy="14592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41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 2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f(x)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;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≤3</m:t>
                            </m:r>
                          </m:e>
                          <m:e>
                            <m:f>
                              <m:f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−4;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&gt;3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988" y="697189"/>
            <a:ext cx="5632770" cy="5632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793987" y="697189"/>
            <a:ext cx="3967274" cy="5632770"/>
          </a:xfrm>
          <a:prstGeom prst="rect">
            <a:avLst/>
          </a:prstGeom>
          <a:solidFill>
            <a:schemeClr val="accent1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761260" y="697189"/>
            <a:ext cx="1665497" cy="5632770"/>
          </a:xfrm>
          <a:prstGeom prst="rect">
            <a:avLst/>
          </a:prstGeom>
          <a:solidFill>
            <a:schemeClr val="accent2">
              <a:alpha val="5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639980" y="4727284"/>
            <a:ext cx="219860" cy="21553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8691552" y="3321011"/>
            <a:ext cx="1735205" cy="119708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793986" y="845617"/>
            <a:ext cx="3967276" cy="39958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8639980" y="4353241"/>
            <a:ext cx="219860" cy="21553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17095" y="3673642"/>
            <a:ext cx="435016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 Open circle in the second </a:t>
            </a:r>
          </a:p>
          <a:p>
            <a:r>
              <a:rPr lang="en-US" sz="2800" dirty="0" smtClean="0"/>
              <a:t>    graph because it does not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include 3</a:t>
            </a:r>
          </a:p>
          <a:p>
            <a:r>
              <a:rPr lang="en-US" sz="2800" dirty="0" smtClean="0"/>
              <a:t>*  Closed circle in the first </a:t>
            </a:r>
          </a:p>
          <a:p>
            <a:r>
              <a:rPr lang="en-US" sz="2800" dirty="0" smtClean="0"/>
              <a:t>     graph because it includes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807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Try: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1)  f(x)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+2;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&gt;1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+2;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≤1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48" y="2786863"/>
            <a:ext cx="3768384" cy="3768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096000" y="1579987"/>
                <a:ext cx="4161267" cy="12114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2)  f(x)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US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+4; 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&lt;2</m:t>
                            </m:r>
                          </m: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+9; 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 ≥2</m:t>
                            </m:r>
                          </m:e>
                        </m:eqArr>
                      </m:e>
                    </m: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579987"/>
                <a:ext cx="4161267" cy="1211422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l="-2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392" y="2757763"/>
            <a:ext cx="3768384" cy="3768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70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 Continued: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3)  f(x)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;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≥−1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;  −2&lt;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&lt;−1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; 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≤−2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210" y="972797"/>
            <a:ext cx="5204166" cy="5204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93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622</Words>
  <Application>Microsoft Office PowerPoint</Application>
  <PresentationFormat>Widescreen</PresentationFormat>
  <Paragraphs>146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Opening Questions</vt:lpstr>
      <vt:lpstr>2.7:  Piecewise Functions</vt:lpstr>
      <vt:lpstr>PowerPoint Presentation</vt:lpstr>
      <vt:lpstr>Evaluating Piecewise Functions</vt:lpstr>
      <vt:lpstr>Now Try:</vt:lpstr>
      <vt:lpstr>Graphing a Piecewise Function</vt:lpstr>
      <vt:lpstr>Ex 2</vt:lpstr>
      <vt:lpstr>Now Try:</vt:lpstr>
      <vt:lpstr>Now Try Continued:</vt:lpstr>
      <vt:lpstr>Step Functions</vt:lpstr>
      <vt:lpstr>Ex 2</vt:lpstr>
      <vt:lpstr>Now Try:</vt:lpstr>
      <vt:lpstr>Writing Piecewise Functions</vt:lpstr>
      <vt:lpstr>Ex 2</vt:lpstr>
      <vt:lpstr>Now Try</vt:lpstr>
      <vt:lpstr>Real World Application</vt:lpstr>
      <vt:lpstr>Now Try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Questions</dc:title>
  <dc:creator>Adam Child</dc:creator>
  <cp:lastModifiedBy>Adam Child</cp:lastModifiedBy>
  <cp:revision>26</cp:revision>
  <dcterms:created xsi:type="dcterms:W3CDTF">2015-09-24T15:13:47Z</dcterms:created>
  <dcterms:modified xsi:type="dcterms:W3CDTF">2015-10-01T19:22:17Z</dcterms:modified>
</cp:coreProperties>
</file>