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60" d="100"/>
          <a:sy n="60" d="100"/>
        </p:scale>
        <p:origin x="19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ED14-DCEF-4780-A465-446B6660C15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E68E-C7C1-425D-A7B5-9B365F2A3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76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ED14-DCEF-4780-A465-446B6660C15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E68E-C7C1-425D-A7B5-9B365F2A3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7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ED14-DCEF-4780-A465-446B6660C15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E68E-C7C1-425D-A7B5-9B365F2A3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4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ED14-DCEF-4780-A465-446B6660C15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E68E-C7C1-425D-A7B5-9B365F2A3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92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ED14-DCEF-4780-A465-446B6660C15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E68E-C7C1-425D-A7B5-9B365F2A3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8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ED14-DCEF-4780-A465-446B6660C15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E68E-C7C1-425D-A7B5-9B365F2A3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3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ED14-DCEF-4780-A465-446B6660C15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E68E-C7C1-425D-A7B5-9B365F2A3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76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ED14-DCEF-4780-A465-446B6660C15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E68E-C7C1-425D-A7B5-9B365F2A3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6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ED14-DCEF-4780-A465-446B6660C15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E68E-C7C1-425D-A7B5-9B365F2A3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1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ED14-DCEF-4780-A465-446B6660C15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E68E-C7C1-425D-A7B5-9B365F2A3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78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FED14-DCEF-4780-A465-446B6660C15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DE68E-C7C1-425D-A7B5-9B365F2A3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15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FED14-DCEF-4780-A465-446B6660C15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DE68E-C7C1-425D-A7B5-9B365F2A3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8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446" y="422030"/>
            <a:ext cx="9144000" cy="1048117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2.6 Opening Questions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6437" y="1646629"/>
            <a:ext cx="11226018" cy="1655762"/>
          </a:xfrm>
        </p:spPr>
        <p:txBody>
          <a:bodyPr/>
          <a:lstStyle/>
          <a:p>
            <a:pPr algn="l"/>
            <a:r>
              <a:rPr lang="en-US" dirty="0" smtClean="0"/>
              <a:t>Graph each line on the same coordinate plane</a:t>
            </a:r>
          </a:p>
          <a:p>
            <a:pPr algn="l"/>
            <a:r>
              <a:rPr lang="en-US" dirty="0" smtClean="0"/>
              <a:t>1) y = 2			2) x = -1		3) –x + y = 1		4) y = 3x + 1</a:t>
            </a:r>
            <a:endParaRPr lang="en-US" dirty="0"/>
          </a:p>
        </p:txBody>
      </p:sp>
      <p:pic>
        <p:nvPicPr>
          <p:cNvPr id="1026" name="Picture 2" descr="http://taylormath.pbworks.com/f/1193085651/f-206-15-ex-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5254" y="2730890"/>
            <a:ext cx="3768384" cy="3768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30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Homework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Pg. 111, #’s 2-34 even, 46, 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9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2909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2.6:  Linear Inequalities In Two Variables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781034"/>
            <a:ext cx="10515600" cy="157875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Objective:  Graph linear inequalities in two variables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  Use linear inequalities to solve real life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35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907"/>
            <a:ext cx="10515600" cy="1325563"/>
          </a:xfrm>
        </p:spPr>
        <p:txBody>
          <a:bodyPr/>
          <a:lstStyle/>
          <a:p>
            <a:r>
              <a:rPr lang="en-US" b="1" u="sng" dirty="0" smtClean="0"/>
              <a:t>Checking Solutions of Inequalities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4781"/>
            <a:ext cx="10515600" cy="520822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&gt; : Greater Than				&lt; : Less Than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u="sng" dirty="0" smtClean="0"/>
              <a:t>&gt;</a:t>
            </a:r>
            <a:r>
              <a:rPr lang="en-US" dirty="0" smtClean="0"/>
              <a:t> : Greater Than or Equal to		</a:t>
            </a:r>
            <a:r>
              <a:rPr lang="en-US" u="sng" dirty="0" smtClean="0"/>
              <a:t>&lt;</a:t>
            </a:r>
            <a:r>
              <a:rPr lang="en-US" dirty="0" smtClean="0"/>
              <a:t> : Less Than or Equal to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 An ordered pair, (</a:t>
            </a:r>
            <a:r>
              <a:rPr lang="en-US" dirty="0" err="1" smtClean="0"/>
              <a:t>x,y</a:t>
            </a:r>
            <a:r>
              <a:rPr lang="en-US" dirty="0" smtClean="0"/>
              <a:t>), is a solution to an equation if when plugged in,     </a:t>
            </a:r>
          </a:p>
          <a:p>
            <a:pPr marL="0" indent="0">
              <a:buNone/>
            </a:pPr>
            <a:r>
              <a:rPr lang="en-US" dirty="0" smtClean="0"/>
              <a:t>   the equation holds true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/>
              <a:t>Ex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 (0,1) a solution to 2x + 3y </a:t>
            </a:r>
            <a:r>
              <a:rPr lang="en-US" u="sng" dirty="0" smtClean="0"/>
              <a:t>&gt;</a:t>
            </a:r>
            <a:r>
              <a:rPr lang="en-US" dirty="0" smtClean="0"/>
              <a:t> 5?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2(0) + 3(1) </a:t>
            </a:r>
            <a:r>
              <a:rPr lang="en-US" u="sng" dirty="0" smtClean="0"/>
              <a:t>&gt;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3 </a:t>
            </a:r>
            <a:r>
              <a:rPr lang="en-US" u="sng" dirty="0" smtClean="0"/>
              <a:t>&gt;</a:t>
            </a:r>
            <a:r>
              <a:rPr lang="en-US" dirty="0" smtClean="0"/>
              <a:t> 5        No, (0,1) is not a solution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87594" y="6049108"/>
            <a:ext cx="4079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37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 the coordinate point a solution to the given equation?</a:t>
            </a:r>
          </a:p>
          <a:p>
            <a:pPr marL="0" indent="0">
              <a:buNone/>
            </a:pPr>
            <a:r>
              <a:rPr lang="en-US" dirty="0" smtClean="0"/>
              <a:t>	1)  -x + 2y &lt; 6; (0,-6)			2)  y </a:t>
            </a:r>
            <a:r>
              <a:rPr lang="en-US" u="sng" dirty="0" smtClean="0"/>
              <a:t>&lt;</a:t>
            </a:r>
            <a:r>
              <a:rPr lang="en-US" dirty="0" smtClean="0"/>
              <a:t> x + 1; (4,5)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3)  x </a:t>
            </a:r>
            <a:r>
              <a:rPr lang="en-US" u="sng" dirty="0" smtClean="0"/>
              <a:t>&gt;</a:t>
            </a:r>
            <a:r>
              <a:rPr lang="en-US" dirty="0" smtClean="0"/>
              <a:t> -1; (5,2)				4)  2y + x </a:t>
            </a:r>
            <a:r>
              <a:rPr lang="en-US" u="sng" dirty="0" smtClean="0"/>
              <a:t>&gt;</a:t>
            </a:r>
            <a:r>
              <a:rPr lang="en-US" dirty="0" smtClean="0"/>
              <a:t> 3; (1,1)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85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Graphing Linear Inequalities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Ex 1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Graph y &lt; -2</a:t>
            </a:r>
            <a:endParaRPr lang="en-US" dirty="0"/>
          </a:p>
        </p:txBody>
      </p:sp>
      <p:sp>
        <p:nvSpPr>
          <p:cNvPr id="4" name="AutoShape 2" descr="Image result for coordinate pla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coordinate plane"/>
          <p:cNvSpPr>
            <a:spLocks noChangeAspect="1" noChangeArrowheads="1"/>
          </p:cNvSpPr>
          <p:nvPr/>
        </p:nvSpPr>
        <p:spPr bwMode="auto">
          <a:xfrm>
            <a:off x="3889032" y="2871543"/>
            <a:ext cx="3158882" cy="3158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805" y="1825625"/>
            <a:ext cx="4185140" cy="41851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50945" y="2348323"/>
            <a:ext cx="416652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*If &lt; or &gt;, use a dashed line</a:t>
            </a:r>
          </a:p>
          <a:p>
            <a:r>
              <a:rPr lang="en-US" sz="2800" dirty="0" smtClean="0"/>
              <a:t>*If </a:t>
            </a:r>
            <a:r>
              <a:rPr lang="en-US" sz="2800" u="sng" dirty="0" smtClean="0"/>
              <a:t>&lt;</a:t>
            </a:r>
            <a:r>
              <a:rPr lang="en-US" sz="2800" dirty="0" smtClean="0"/>
              <a:t> or </a:t>
            </a:r>
            <a:r>
              <a:rPr lang="en-US" sz="2800" u="sng" dirty="0" smtClean="0"/>
              <a:t>&gt;</a:t>
            </a:r>
            <a:r>
              <a:rPr lang="en-US" sz="2800" dirty="0" smtClean="0"/>
              <a:t>, use a solid line</a:t>
            </a:r>
            <a:endParaRPr lang="en-US" sz="28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665805" y="4630057"/>
            <a:ext cx="4185140" cy="0"/>
          </a:xfrm>
          <a:prstGeom prst="line">
            <a:avLst/>
          </a:prstGeom>
          <a:ln w="539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5805" y="4667736"/>
            <a:ext cx="4185140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43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Ex 2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Graph 2x – 5y </a:t>
                </a:r>
                <a:r>
                  <a:rPr lang="en-US" u="sng" dirty="0" smtClean="0"/>
                  <a:t>&lt;</a:t>
                </a:r>
                <a:r>
                  <a:rPr lang="en-US" dirty="0" smtClean="0"/>
                  <a:t> 10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-5y </a:t>
                </a:r>
                <a:r>
                  <a:rPr lang="en-US" u="sng" dirty="0" smtClean="0"/>
                  <a:t>&lt;</a:t>
                </a:r>
                <a:r>
                  <a:rPr lang="en-US" dirty="0" smtClean="0"/>
                  <a:t> 10 – 2x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y </a:t>
                </a:r>
                <a:r>
                  <a:rPr lang="en-US" u="sng" dirty="0" smtClean="0"/>
                  <a:t>&gt;</a:t>
                </a:r>
                <a:r>
                  <a:rPr lang="en-US" dirty="0" smtClean="0"/>
                  <a:t> -2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 smtClean="0"/>
                  <a:t> x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9394" y="1119675"/>
            <a:ext cx="5057292" cy="505728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46000">
                <a:schemeClr val="accent2">
                  <a:lumMod val="95000"/>
                  <a:lumOff val="5000"/>
                </a:schemeClr>
              </a:gs>
              <a:gs pos="100000">
                <a:schemeClr val="accent2">
                  <a:lumMod val="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</p:pic>
      <p:cxnSp>
        <p:nvCxnSpPr>
          <p:cNvPr id="6" name="Straight Connector 5"/>
          <p:cNvCxnSpPr/>
          <p:nvPr/>
        </p:nvCxnSpPr>
        <p:spPr>
          <a:xfrm flipV="1">
            <a:off x="4649394" y="3459480"/>
            <a:ext cx="5057292" cy="204216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4636168" y="1122947"/>
            <a:ext cx="5053264" cy="4347411"/>
          </a:xfrm>
          <a:custGeom>
            <a:avLst/>
            <a:gdLst>
              <a:gd name="connsiteX0" fmla="*/ 0 w 5053264"/>
              <a:gd name="connsiteY0" fmla="*/ 4347411 h 4347411"/>
              <a:gd name="connsiteX1" fmla="*/ 0 w 5053264"/>
              <a:gd name="connsiteY1" fmla="*/ 0 h 4347411"/>
              <a:gd name="connsiteX2" fmla="*/ 5053264 w 5053264"/>
              <a:gd name="connsiteY2" fmla="*/ 0 h 4347411"/>
              <a:gd name="connsiteX3" fmla="*/ 5053264 w 5053264"/>
              <a:gd name="connsiteY3" fmla="*/ 2326106 h 4347411"/>
              <a:gd name="connsiteX4" fmla="*/ 0 w 5053264"/>
              <a:gd name="connsiteY4" fmla="*/ 4347411 h 4347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264" h="4347411">
                <a:moveTo>
                  <a:pt x="0" y="4347411"/>
                </a:moveTo>
                <a:lnTo>
                  <a:pt x="0" y="0"/>
                </a:lnTo>
                <a:lnTo>
                  <a:pt x="5053264" y="0"/>
                </a:lnTo>
                <a:lnTo>
                  <a:pt x="5053264" y="2326106"/>
                </a:lnTo>
                <a:lnTo>
                  <a:pt x="0" y="4347411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103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50520" y="1825625"/>
                <a:ext cx="11719560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1)  y </a:t>
                </a:r>
                <a:r>
                  <a:rPr lang="en-US" u="sng" dirty="0" smtClean="0"/>
                  <a:t>&gt;</a:t>
                </a:r>
                <a:r>
                  <a:rPr lang="en-US" dirty="0" smtClean="0"/>
                  <a:t> -x + 2				2) y &lt;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x + 4			3) -3y </a:t>
                </a:r>
                <a:r>
                  <a:rPr lang="en-US" u="sng" dirty="0" smtClean="0"/>
                  <a:t>&lt;</a:t>
                </a:r>
                <a:r>
                  <a:rPr lang="en-US" dirty="0" smtClean="0"/>
                  <a:t> 3x + 9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0520" y="1825625"/>
                <a:ext cx="11719560" cy="4351338"/>
              </a:xfrm>
              <a:blipFill rotWithShape="0">
                <a:blip r:embed="rId2"/>
                <a:stretch>
                  <a:fillRect l="-1093" t="-2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utoShape 2" descr="Image result for coordinate plane"/>
          <p:cNvSpPr>
            <a:spLocks noChangeAspect="1" noChangeArrowheads="1"/>
          </p:cNvSpPr>
          <p:nvPr/>
        </p:nvSpPr>
        <p:spPr bwMode="auto">
          <a:xfrm>
            <a:off x="3035935" y="4884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" y="3078481"/>
            <a:ext cx="2759074" cy="27590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0763" y="3078481"/>
            <a:ext cx="2759074" cy="27590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0640" y="3078481"/>
            <a:ext cx="2759074" cy="275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0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u="sng" dirty="0" smtClean="0"/>
              <a:t>Real World Application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1063624"/>
            <a:ext cx="10515600" cy="54895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You have relatives living in both the U.S. and Mexico.  You are given a </a:t>
            </a:r>
            <a:r>
              <a:rPr lang="en-US" sz="2400" dirty="0" err="1" smtClean="0"/>
              <a:t>tracphone</a:t>
            </a:r>
            <a:r>
              <a:rPr lang="en-US" sz="2400" dirty="0" smtClean="0"/>
              <a:t> with $50 worth of minutes on it.  Calls within the U.S. cost $0.16 per minute and calls to Mexico are $0.44 per minute</a:t>
            </a:r>
          </a:p>
          <a:p>
            <a:pPr marL="0" indent="0">
              <a:buNone/>
            </a:pPr>
            <a:r>
              <a:rPr lang="en-US" sz="2400" dirty="0" smtClean="0"/>
              <a:t>a)  Write a linear inequality to represent the number of minutes you </a:t>
            </a:r>
          </a:p>
          <a:p>
            <a:pPr marL="0" indent="0">
              <a:buNone/>
            </a:pPr>
            <a:r>
              <a:rPr lang="en-US" sz="2400" dirty="0" smtClean="0"/>
              <a:t>      can use for calls within the U.S. and Mexico</a:t>
            </a:r>
          </a:p>
          <a:p>
            <a:pPr marL="0" indent="0">
              <a:buNone/>
            </a:pPr>
            <a:r>
              <a:rPr lang="en-US" dirty="0" smtClean="0"/>
              <a:t>                 </a:t>
            </a:r>
            <a:r>
              <a:rPr lang="en-US" sz="2000" dirty="0" smtClean="0"/>
              <a:t>x: number of minutes for U.S. calls</a:t>
            </a:r>
          </a:p>
          <a:p>
            <a:pPr marL="0" indent="0">
              <a:buNone/>
            </a:pPr>
            <a:r>
              <a:rPr lang="en-US" sz="2000" dirty="0"/>
              <a:t>	 </a:t>
            </a:r>
            <a:r>
              <a:rPr lang="en-US" sz="2000" dirty="0" smtClean="0"/>
              <a:t>       y:  number of minutes for Mexico calls</a:t>
            </a:r>
          </a:p>
          <a:p>
            <a:pPr marL="0" indent="0">
              <a:buNone/>
            </a:pPr>
            <a:r>
              <a:rPr lang="en-US" sz="2400" dirty="0" smtClean="0"/>
              <a:t>             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 .16x + .44y </a:t>
            </a:r>
            <a:r>
              <a:rPr lang="en-US" sz="2400" u="sng" dirty="0" smtClean="0"/>
              <a:t>&lt;</a:t>
            </a:r>
            <a:r>
              <a:rPr lang="en-US" sz="2400" dirty="0" smtClean="0"/>
              <a:t> 50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AutoNum type="alphaLcParenR" startAt="2"/>
            </a:pPr>
            <a:r>
              <a:rPr lang="en-US" sz="2400" dirty="0" smtClean="0"/>
              <a:t>Graph the inequality and give three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different scenarios for answers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7125" y="3511868"/>
            <a:ext cx="3486150" cy="2800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1645" y="3511868"/>
            <a:ext cx="695325" cy="2724150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7482840" y="4663440"/>
            <a:ext cx="3579607" cy="157257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7482541" y="4691529"/>
            <a:ext cx="3514165" cy="1535953"/>
          </a:xfrm>
          <a:custGeom>
            <a:avLst/>
            <a:gdLst>
              <a:gd name="connsiteX0" fmla="*/ 0 w 3514165"/>
              <a:gd name="connsiteY0" fmla="*/ 0 h 1535953"/>
              <a:gd name="connsiteX1" fmla="*/ 5977 w 3514165"/>
              <a:gd name="connsiteY1" fmla="*/ 1524000 h 1535953"/>
              <a:gd name="connsiteX2" fmla="*/ 3514165 w 3514165"/>
              <a:gd name="connsiteY2" fmla="*/ 1535953 h 1535953"/>
              <a:gd name="connsiteX3" fmla="*/ 0 w 3514165"/>
              <a:gd name="connsiteY3" fmla="*/ 0 h 1535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14165" h="1535953">
                <a:moveTo>
                  <a:pt x="0" y="0"/>
                </a:moveTo>
                <a:cubicBezTo>
                  <a:pt x="1992" y="508000"/>
                  <a:pt x="3985" y="1016000"/>
                  <a:pt x="5977" y="1524000"/>
                </a:cubicBezTo>
                <a:lnTo>
                  <a:pt x="3514165" y="153595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1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228433"/>
            <a:ext cx="10515600" cy="1325563"/>
          </a:xfrm>
        </p:spPr>
        <p:txBody>
          <a:bodyPr/>
          <a:lstStyle/>
          <a:p>
            <a:r>
              <a:rPr lang="en-US" u="sng" dirty="0" smtClean="0"/>
              <a:t>Now Try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309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earn $3 per hour when you babysit the Thompson children.  You earn $3.50 per hour babysitting the Stewart Children.  You would like to buy a concert ticket for $47.50 with your babysitting money.</a:t>
            </a:r>
          </a:p>
          <a:p>
            <a:pPr marL="514350" indent="-514350">
              <a:buAutoNum type="alphaLcParenR"/>
            </a:pPr>
            <a:r>
              <a:rPr lang="en-US" dirty="0" smtClean="0"/>
              <a:t>Write a linear inequality representing the given scenario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b)  Graph the given scenario and give a few possible answers.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2725" y="3814262"/>
            <a:ext cx="3486150" cy="2800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7245" y="3814262"/>
            <a:ext cx="69532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4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265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Office Theme</vt:lpstr>
      <vt:lpstr>2.6 Opening Questions</vt:lpstr>
      <vt:lpstr>2.6:  Linear Inequalities In Two Variables</vt:lpstr>
      <vt:lpstr>Checking Solutions of Inequalities</vt:lpstr>
      <vt:lpstr>Now Try</vt:lpstr>
      <vt:lpstr>Graphing Linear Inequalities</vt:lpstr>
      <vt:lpstr>Ex 2</vt:lpstr>
      <vt:lpstr>Now Try</vt:lpstr>
      <vt:lpstr>Real World Application</vt:lpstr>
      <vt:lpstr>Now Try</vt:lpstr>
      <vt:lpstr>Homework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2.6 Opening Questions</dc:title>
  <dc:creator>Adam Child</dc:creator>
  <cp:lastModifiedBy>Adam Child</cp:lastModifiedBy>
  <cp:revision>13</cp:revision>
  <dcterms:created xsi:type="dcterms:W3CDTF">2015-09-16T14:37:13Z</dcterms:created>
  <dcterms:modified xsi:type="dcterms:W3CDTF">2015-09-21T13:59:05Z</dcterms:modified>
</cp:coreProperties>
</file>