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0EC6C8-6BEE-4C95-A4F4-803C5F5BB3C4}"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119264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EC6C8-6BEE-4C95-A4F4-803C5F5BB3C4}"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54841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EC6C8-6BEE-4C95-A4F4-803C5F5BB3C4}"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77716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EC6C8-6BEE-4C95-A4F4-803C5F5BB3C4}"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95505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0EC6C8-6BEE-4C95-A4F4-803C5F5BB3C4}" type="datetimeFigureOut">
              <a:rPr lang="en-US" smtClean="0"/>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23177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0EC6C8-6BEE-4C95-A4F4-803C5F5BB3C4}" type="datetimeFigureOut">
              <a:rPr lang="en-US" smtClean="0"/>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428217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0EC6C8-6BEE-4C95-A4F4-803C5F5BB3C4}" type="datetimeFigureOut">
              <a:rPr lang="en-US" smtClean="0"/>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116763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0EC6C8-6BEE-4C95-A4F4-803C5F5BB3C4}" type="datetimeFigureOut">
              <a:rPr lang="en-US" smtClean="0"/>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39238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EC6C8-6BEE-4C95-A4F4-803C5F5BB3C4}" type="datetimeFigureOut">
              <a:rPr lang="en-US" smtClean="0"/>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334628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EC6C8-6BEE-4C95-A4F4-803C5F5BB3C4}" type="datetimeFigureOut">
              <a:rPr lang="en-US" smtClean="0"/>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244859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EC6C8-6BEE-4C95-A4F4-803C5F5BB3C4}" type="datetimeFigureOut">
              <a:rPr lang="en-US" smtClean="0"/>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734B0-D190-4BF8-A96B-632E7E56E973}" type="slidenum">
              <a:rPr lang="en-US" smtClean="0"/>
              <a:t>‹#›</a:t>
            </a:fld>
            <a:endParaRPr lang="en-US"/>
          </a:p>
        </p:txBody>
      </p:sp>
    </p:spTree>
    <p:extLst>
      <p:ext uri="{BB962C8B-B14F-4D97-AF65-F5344CB8AC3E}">
        <p14:creationId xmlns:p14="http://schemas.microsoft.com/office/powerpoint/2010/main" val="361402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EC6C8-6BEE-4C95-A4F4-803C5F5BB3C4}" type="datetimeFigureOut">
              <a:rPr lang="en-US" smtClean="0"/>
              <a:t>6/19/2015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734B0-D190-4BF8-A96B-632E7E56E973}" type="slidenum">
              <a:rPr lang="en-US" smtClean="0"/>
              <a:t>‹#›</a:t>
            </a:fld>
            <a:endParaRPr lang="en-US"/>
          </a:p>
        </p:txBody>
      </p:sp>
    </p:spTree>
    <p:extLst>
      <p:ext uri="{BB962C8B-B14F-4D97-AF65-F5344CB8AC3E}">
        <p14:creationId xmlns:p14="http://schemas.microsoft.com/office/powerpoint/2010/main" val="2618452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Opening Questions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During a basketball game, Lisa made 30 points in field goals (a field goal is worth 2 or 3 points)</a:t>
            </a:r>
          </a:p>
          <a:p>
            <a:pPr marL="514350" indent="-514350">
              <a:buAutoNum type="arabicPeriod"/>
            </a:pPr>
            <a:r>
              <a:rPr lang="en-US" dirty="0" smtClean="0"/>
              <a:t>If Lisa made 9 field goals worth of 2 points each, how many did she make worth 3 points?</a:t>
            </a:r>
          </a:p>
          <a:p>
            <a:pPr marL="514350" indent="-514350">
              <a:buAutoNum type="arabicPeriod"/>
            </a:pPr>
            <a:endParaRPr lang="en-US" dirty="0"/>
          </a:p>
          <a:p>
            <a:pPr marL="514350" indent="-514350">
              <a:buAutoNum type="arabicPeriod"/>
            </a:pPr>
            <a:r>
              <a:rPr lang="en-US" dirty="0" smtClean="0"/>
              <a:t>Let “x” represent the number of 2 point field goals Lisa made and “y” represent the number of 3 point field goals she made.  Write an equation to model the situation</a:t>
            </a:r>
          </a:p>
          <a:p>
            <a:pPr marL="514350" indent="-514350">
              <a:buAutoNum type="arabicPeriod"/>
            </a:pPr>
            <a:endParaRPr lang="en-US" dirty="0" smtClean="0"/>
          </a:p>
          <a:p>
            <a:pPr marL="514350" indent="-514350">
              <a:buAutoNum type="arabicPeriod"/>
            </a:pPr>
            <a:r>
              <a:rPr lang="en-US" dirty="0" smtClean="0"/>
              <a:t>Plot several points to graph the equation</a:t>
            </a:r>
          </a:p>
          <a:p>
            <a:pPr marL="514350" indent="-514350">
              <a:buAutoNum type="arabicPeriod"/>
            </a:pP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endParaRPr lang="en-US" dirty="0"/>
          </a:p>
          <a:p>
            <a:pPr marL="514350" indent="-514350">
              <a:buAutoNum type="arabicPeriod"/>
            </a:pPr>
            <a:r>
              <a:rPr lang="en-US" dirty="0" smtClean="0"/>
              <a:t>Where does the graph cross the x-axis?  What does this point represent in terms of Lisa’s points?</a:t>
            </a:r>
          </a:p>
          <a:p>
            <a:pPr marL="514350" indent="-514350">
              <a:buAutoNum type="arabicPeriod"/>
            </a:pPr>
            <a:endParaRPr lang="en-US" dirty="0"/>
          </a:p>
          <a:p>
            <a:pPr marL="514350" indent="-514350">
              <a:buAutoNum type="arabicPeriod"/>
            </a:pPr>
            <a:r>
              <a:rPr lang="en-US" dirty="0" smtClean="0"/>
              <a:t>Where does the graph cross the y-axis?  What does this point represent in terms of Lisa’s points?</a:t>
            </a:r>
            <a:endParaRPr lang="en-US" dirty="0"/>
          </a:p>
        </p:txBody>
      </p:sp>
      <p:pic>
        <p:nvPicPr>
          <p:cNvPr id="4" name="Picture 3"/>
          <p:cNvPicPr>
            <a:picLocks noChangeAspect="1"/>
          </p:cNvPicPr>
          <p:nvPr/>
        </p:nvPicPr>
        <p:blipFill>
          <a:blip r:embed="rId2"/>
          <a:stretch>
            <a:fillRect/>
          </a:stretch>
        </p:blipFill>
        <p:spPr>
          <a:xfrm>
            <a:off x="7745537" y="3130062"/>
            <a:ext cx="2553086" cy="2004646"/>
          </a:xfrm>
          <a:prstGeom prst="rect">
            <a:avLst/>
          </a:prstGeom>
        </p:spPr>
      </p:pic>
    </p:spTree>
    <p:extLst>
      <p:ext uri="{BB962C8B-B14F-4D97-AF65-F5344CB8AC3E}">
        <p14:creationId xmlns:p14="http://schemas.microsoft.com/office/powerpoint/2010/main" val="307675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2.3:  Quick Graphs of Linear Equations</a:t>
            </a:r>
            <a:endParaRPr lang="en-US" b="1" dirty="0"/>
          </a:p>
        </p:txBody>
      </p:sp>
      <p:sp>
        <p:nvSpPr>
          <p:cNvPr id="3" name="Subtitle 2"/>
          <p:cNvSpPr>
            <a:spLocks noGrp="1"/>
          </p:cNvSpPr>
          <p:nvPr>
            <p:ph type="subTitle" idx="1"/>
          </p:nvPr>
        </p:nvSpPr>
        <p:spPr/>
        <p:txBody>
          <a:bodyPr/>
          <a:lstStyle/>
          <a:p>
            <a:r>
              <a:rPr lang="en-US" dirty="0" smtClean="0"/>
              <a:t>Objective:  Use the slope-intercept form of a linear equation to graph linear equations</a:t>
            </a:r>
          </a:p>
          <a:p>
            <a:r>
              <a:rPr lang="en-US" dirty="0" smtClean="0"/>
              <a:t>Use the standard form of a linear equation to graph linear equations</a:t>
            </a:r>
            <a:endParaRPr lang="en-US" dirty="0"/>
          </a:p>
        </p:txBody>
      </p:sp>
    </p:spTree>
    <p:extLst>
      <p:ext uri="{BB962C8B-B14F-4D97-AF65-F5344CB8AC3E}">
        <p14:creationId xmlns:p14="http://schemas.microsoft.com/office/powerpoint/2010/main" val="2832778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Slope-Intercept Form</a:t>
            </a:r>
            <a:endParaRPr lang="en-US" b="1" u="sng" dirty="0"/>
          </a:p>
        </p:txBody>
      </p:sp>
      <p:sp>
        <p:nvSpPr>
          <p:cNvPr id="3" name="Content Placeholder 2"/>
          <p:cNvSpPr>
            <a:spLocks noGrp="1"/>
          </p:cNvSpPr>
          <p:nvPr>
            <p:ph idx="1"/>
          </p:nvPr>
        </p:nvSpPr>
        <p:spPr/>
        <p:txBody>
          <a:bodyPr/>
          <a:lstStyle/>
          <a:p>
            <a:pPr marL="0" indent="0">
              <a:buNone/>
            </a:pPr>
            <a:r>
              <a:rPr lang="en-US" dirty="0" smtClean="0"/>
              <a:t>y = mx + b</a:t>
            </a:r>
            <a:endParaRPr lang="en-US" dirty="0"/>
          </a:p>
        </p:txBody>
      </p:sp>
      <p:cxnSp>
        <p:nvCxnSpPr>
          <p:cNvPr id="9" name="Straight Arrow Connector 8"/>
          <p:cNvCxnSpPr/>
          <p:nvPr/>
        </p:nvCxnSpPr>
        <p:spPr>
          <a:xfrm flipV="1">
            <a:off x="1575582" y="2208628"/>
            <a:ext cx="0" cy="253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2405575" y="2236763"/>
            <a:ext cx="196948" cy="211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32379" y="2475517"/>
            <a:ext cx="686406" cy="369332"/>
          </a:xfrm>
          <a:prstGeom prst="rect">
            <a:avLst/>
          </a:prstGeom>
          <a:noFill/>
        </p:spPr>
        <p:txBody>
          <a:bodyPr wrap="none" rtlCol="0">
            <a:spAutoFit/>
          </a:bodyPr>
          <a:lstStyle/>
          <a:p>
            <a:r>
              <a:rPr lang="en-US" dirty="0" smtClean="0"/>
              <a:t>slope</a:t>
            </a:r>
            <a:endParaRPr lang="en-US" dirty="0"/>
          </a:p>
        </p:txBody>
      </p:sp>
      <p:sp>
        <p:nvSpPr>
          <p:cNvPr id="13" name="TextBox 12"/>
          <p:cNvSpPr txBox="1"/>
          <p:nvPr/>
        </p:nvSpPr>
        <p:spPr>
          <a:xfrm>
            <a:off x="2116017" y="2469777"/>
            <a:ext cx="1209562" cy="369332"/>
          </a:xfrm>
          <a:prstGeom prst="rect">
            <a:avLst/>
          </a:prstGeom>
          <a:noFill/>
        </p:spPr>
        <p:txBody>
          <a:bodyPr wrap="none" rtlCol="0">
            <a:spAutoFit/>
          </a:bodyPr>
          <a:lstStyle/>
          <a:p>
            <a:r>
              <a:rPr lang="en-US" dirty="0" smtClean="0"/>
              <a:t>y-intercept</a:t>
            </a:r>
            <a:endParaRPr lang="en-US" dirty="0"/>
          </a:p>
        </p:txBody>
      </p:sp>
      <mc:AlternateContent xmlns:mc="http://schemas.openxmlformats.org/markup-compatibility/2006" xmlns:a14="http://schemas.microsoft.com/office/drawing/2010/main">
        <mc:Choice Requires="a14">
          <p:sp>
            <p:nvSpPr>
              <p:cNvPr id="14" name="TextBox 13"/>
              <p:cNvSpPr txBox="1"/>
              <p:nvPr/>
            </p:nvSpPr>
            <p:spPr>
              <a:xfrm>
                <a:off x="4487594" y="1997612"/>
                <a:ext cx="2101986" cy="1353319"/>
              </a:xfrm>
              <a:prstGeom prst="rect">
                <a:avLst/>
              </a:prstGeom>
              <a:noFill/>
            </p:spPr>
            <p:txBody>
              <a:bodyPr wrap="none" rtlCol="0">
                <a:spAutoFit/>
              </a:bodyPr>
              <a:lstStyle/>
              <a:p>
                <a:r>
                  <a:rPr lang="en-US" sz="2400" u="sng" dirty="0" smtClean="0"/>
                  <a:t>Ex</a:t>
                </a:r>
                <a:endParaRPr lang="en-US" sz="2400" dirty="0" smtClean="0"/>
              </a:p>
              <a:p>
                <a:endParaRPr lang="en-US" sz="2400" u="sng" dirty="0"/>
              </a:p>
              <a:p>
                <a:r>
                  <a:rPr lang="en-US" sz="2400" dirty="0" smtClean="0"/>
                  <a:t>Graph y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m:t>
                        </m:r>
                      </m:num>
                      <m:den>
                        <m:r>
                          <a:rPr lang="en-US" sz="2400" b="0" i="1" smtClean="0">
                            <a:latin typeface="Cambria Math" panose="02040503050406030204" pitchFamily="18" charset="0"/>
                          </a:rPr>
                          <m:t>4</m:t>
                        </m:r>
                      </m:den>
                    </m:f>
                  </m:oMath>
                </a14:m>
                <a:r>
                  <a:rPr lang="en-US" sz="2400" dirty="0" smtClean="0"/>
                  <a:t>x - 2</a:t>
                </a:r>
                <a:endParaRPr lang="en-US" sz="2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4487594" y="1997612"/>
                <a:ext cx="2101986" cy="1353319"/>
              </a:xfrm>
              <a:prstGeom prst="rect">
                <a:avLst/>
              </a:prstGeom>
              <a:blipFill rotWithShape="0">
                <a:blip r:embed="rId2"/>
                <a:stretch>
                  <a:fillRect l="-4348" t="-3604" r="-3478" b="-4054"/>
                </a:stretch>
              </a:blipFill>
            </p:spPr>
            <p:txBody>
              <a:bodyPr/>
              <a:lstStyle/>
              <a:p>
                <a:r>
                  <a:rPr lang="en-US">
                    <a:noFill/>
                  </a:rPr>
                  <a:t> </a:t>
                </a:r>
              </a:p>
            </p:txBody>
          </p:sp>
        </mc:Fallback>
      </mc:AlternateContent>
      <p:pic>
        <p:nvPicPr>
          <p:cNvPr id="1026" name="Picture 2" descr="https://harmon-middle-school.wikispaces.com/file/view/coordinate.JPG/30539153/coordin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408" y="1825625"/>
            <a:ext cx="4037392" cy="4037392"/>
          </a:xfrm>
          <a:prstGeom prst="rect">
            <a:avLst/>
          </a:prstGeom>
          <a:noFill/>
          <a:extLst>
            <a:ext uri="{909E8E84-426E-40DD-AFC4-6F175D3DCCD1}">
              <a14:hiddenFill xmlns:a14="http://schemas.microsoft.com/office/drawing/2010/main">
                <a:solidFill>
                  <a:srgbClr val="FFFFFF"/>
                </a:solidFill>
              </a14:hiddenFill>
            </a:ext>
          </a:extLst>
        </p:spPr>
      </p:pic>
      <p:sp>
        <p:nvSpPr>
          <p:cNvPr id="15" name="Flowchart: Connector 14"/>
          <p:cNvSpPr/>
          <p:nvPr/>
        </p:nvSpPr>
        <p:spPr>
          <a:xfrm>
            <a:off x="9257892" y="4445391"/>
            <a:ext cx="154423" cy="1544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10324692" y="3647374"/>
            <a:ext cx="154423" cy="1544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8184058" y="5276881"/>
            <a:ext cx="154423" cy="1544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V="1">
            <a:off x="7666892" y="3024553"/>
            <a:ext cx="3566160" cy="28346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2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Standard Form</a:t>
            </a:r>
            <a:endParaRPr lang="en-US" b="1" u="sng"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Ax + By = C</a:t>
            </a:r>
          </a:p>
          <a:p>
            <a:pPr marL="0" indent="0">
              <a:buNone/>
            </a:pPr>
            <a:r>
              <a:rPr lang="en-US" dirty="0" smtClean="0"/>
              <a:t>*Use this when graphing by “x” and “y” intercepts</a:t>
            </a:r>
          </a:p>
          <a:p>
            <a:pPr marL="0" indent="0">
              <a:buNone/>
            </a:pPr>
            <a:r>
              <a:rPr lang="en-US" dirty="0" smtClean="0"/>
              <a:t>*</a:t>
            </a:r>
            <a:r>
              <a:rPr lang="en-US" u="sng" dirty="0" smtClean="0"/>
              <a:t>x-intercept:</a:t>
            </a:r>
            <a:r>
              <a:rPr lang="en-US" dirty="0" smtClean="0"/>
              <a:t>  plug zero in for y</a:t>
            </a:r>
          </a:p>
          <a:p>
            <a:pPr marL="0" indent="0">
              <a:buNone/>
            </a:pPr>
            <a:r>
              <a:rPr lang="en-US" dirty="0" smtClean="0"/>
              <a:t>*</a:t>
            </a:r>
            <a:r>
              <a:rPr lang="en-US" u="sng" dirty="0" smtClean="0"/>
              <a:t>y-intercept:</a:t>
            </a:r>
            <a:r>
              <a:rPr lang="en-US" dirty="0" smtClean="0"/>
              <a:t>  plug zero in for x</a:t>
            </a:r>
          </a:p>
          <a:p>
            <a:pPr marL="0" indent="0">
              <a:buNone/>
            </a:pPr>
            <a:endParaRPr lang="en-US" dirty="0"/>
          </a:p>
          <a:p>
            <a:pPr marL="0" indent="0">
              <a:buNone/>
            </a:pPr>
            <a:r>
              <a:rPr lang="en-US" u="sng" dirty="0" smtClean="0"/>
              <a:t>Ex</a:t>
            </a:r>
            <a:endParaRPr lang="en-US" dirty="0" smtClean="0"/>
          </a:p>
          <a:p>
            <a:pPr marL="0" indent="0">
              <a:buNone/>
            </a:pPr>
            <a:r>
              <a:rPr lang="en-US" dirty="0" smtClean="0"/>
              <a:t>Graph -2x + 3y = 6</a:t>
            </a:r>
          </a:p>
          <a:p>
            <a:pPr marL="0" indent="0">
              <a:buNone/>
            </a:pPr>
            <a:endParaRPr lang="en-US" dirty="0"/>
          </a:p>
          <a:p>
            <a:pPr marL="0" indent="0">
              <a:buNone/>
            </a:pPr>
            <a:r>
              <a:rPr lang="en-US" u="sng" dirty="0" smtClean="0"/>
              <a:t>x-intercept:</a:t>
            </a:r>
            <a:r>
              <a:rPr lang="en-US" dirty="0" smtClean="0"/>
              <a:t>		</a:t>
            </a:r>
            <a:r>
              <a:rPr lang="en-US" u="sng" dirty="0" smtClean="0"/>
              <a:t>y-intercept:</a:t>
            </a:r>
          </a:p>
          <a:p>
            <a:pPr marL="0" indent="0">
              <a:buNone/>
            </a:pPr>
            <a:endParaRPr lang="en-US" u="sng" dirty="0"/>
          </a:p>
          <a:p>
            <a:pPr marL="0" indent="0">
              <a:buNone/>
            </a:pPr>
            <a:endParaRPr lang="en-US" u="sng" dirty="0" smtClean="0"/>
          </a:p>
          <a:p>
            <a:pPr marL="0" indent="0">
              <a:buNone/>
            </a:pPr>
            <a:endParaRPr lang="en-US" u="sng" dirty="0"/>
          </a:p>
          <a:p>
            <a:pPr marL="0" indent="0">
              <a:buNone/>
            </a:pPr>
            <a:r>
              <a:rPr lang="en-US" u="sng" dirty="0" smtClean="0"/>
              <a:t> </a:t>
            </a:r>
            <a:endParaRPr lang="en-US" u="sng" dirty="0"/>
          </a:p>
        </p:txBody>
      </p:sp>
      <p:pic>
        <p:nvPicPr>
          <p:cNvPr id="4" name="Picture 2" descr="https://harmon-middle-school.wikispaces.com/file/view/coordinate.JPG/30539153/coordin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072" y="1690688"/>
            <a:ext cx="4037392" cy="4037392"/>
          </a:xfrm>
          <a:prstGeom prst="rect">
            <a:avLst/>
          </a:prstGeom>
          <a:noFill/>
          <a:extLst>
            <a:ext uri="{909E8E84-426E-40DD-AFC4-6F175D3DCCD1}">
              <a14:hiddenFill xmlns:a14="http://schemas.microsoft.com/office/drawing/2010/main">
                <a:solidFill>
                  <a:srgbClr val="FFFFFF"/>
                </a:solidFill>
              </a14:hiddenFill>
            </a:ext>
          </a:extLst>
        </p:spPr>
      </p:pic>
      <p:sp>
        <p:nvSpPr>
          <p:cNvPr id="5" name="Flowchart: Connector 4"/>
          <p:cNvSpPr/>
          <p:nvPr/>
        </p:nvSpPr>
        <p:spPr>
          <a:xfrm>
            <a:off x="8318701" y="3765990"/>
            <a:ext cx="154423" cy="1544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9129556" y="3239965"/>
            <a:ext cx="154423" cy="15442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7315200" y="2055223"/>
            <a:ext cx="3640183" cy="25690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8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Now Try:</a:t>
            </a:r>
            <a:endParaRPr lang="en-US" u="sng" dirty="0"/>
          </a:p>
        </p:txBody>
      </p:sp>
      <p:sp>
        <p:nvSpPr>
          <p:cNvPr id="3" name="Content Placeholder 2"/>
          <p:cNvSpPr>
            <a:spLocks noGrp="1"/>
          </p:cNvSpPr>
          <p:nvPr>
            <p:ph idx="1"/>
          </p:nvPr>
        </p:nvSpPr>
        <p:spPr/>
        <p:txBody>
          <a:bodyPr/>
          <a:lstStyle/>
          <a:p>
            <a:pPr marL="0" indent="0">
              <a:buNone/>
            </a:pPr>
            <a:r>
              <a:rPr lang="en-US" dirty="0" smtClean="0"/>
              <a:t>Graph -2x + 3y = 6</a:t>
            </a:r>
            <a:endParaRPr lang="en-US" dirty="0"/>
          </a:p>
        </p:txBody>
      </p:sp>
      <p:pic>
        <p:nvPicPr>
          <p:cNvPr id="4" name="Picture 2" descr="https://harmon-middle-school.wikispaces.com/file/view/coordinate.JPG/30539153/coordin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230" y="1690688"/>
            <a:ext cx="4037392" cy="403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39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Horizontal and Vertical Lines</a:t>
            </a:r>
            <a:endParaRPr lang="en-US" b="1" u="sng" dirty="0"/>
          </a:p>
        </p:txBody>
      </p:sp>
      <p:sp>
        <p:nvSpPr>
          <p:cNvPr id="3" name="Content Placeholder 2"/>
          <p:cNvSpPr>
            <a:spLocks noGrp="1"/>
          </p:cNvSpPr>
          <p:nvPr>
            <p:ph idx="1"/>
          </p:nvPr>
        </p:nvSpPr>
        <p:spPr/>
        <p:txBody>
          <a:bodyPr/>
          <a:lstStyle/>
          <a:p>
            <a:pPr marL="0" indent="0">
              <a:buNone/>
            </a:pPr>
            <a:r>
              <a:rPr lang="en-US" u="sng" dirty="0" smtClean="0"/>
              <a:t>Horizontal Line</a:t>
            </a:r>
            <a:r>
              <a:rPr lang="en-US" dirty="0" smtClean="0"/>
              <a:t> – y = c is a horizontal line through (0,c)</a:t>
            </a:r>
          </a:p>
          <a:p>
            <a:pPr marL="0" indent="0">
              <a:buNone/>
            </a:pPr>
            <a:endParaRPr lang="en-US" u="sng" dirty="0"/>
          </a:p>
          <a:p>
            <a:pPr marL="0" indent="0">
              <a:buNone/>
            </a:pPr>
            <a:endParaRPr lang="en-US" u="sng" dirty="0" smtClean="0"/>
          </a:p>
          <a:p>
            <a:pPr marL="0" indent="0">
              <a:buNone/>
            </a:pPr>
            <a:r>
              <a:rPr lang="en-US" u="sng" dirty="0" smtClean="0"/>
              <a:t>Vertical Line</a:t>
            </a:r>
            <a:r>
              <a:rPr lang="en-US" dirty="0" smtClean="0"/>
              <a:t> – x = c is a vertical line through (c,0)</a:t>
            </a:r>
            <a:endParaRPr lang="en-US" u="sng" dirty="0"/>
          </a:p>
        </p:txBody>
      </p:sp>
    </p:spTree>
    <p:extLst>
      <p:ext uri="{BB962C8B-B14F-4D97-AF65-F5344CB8AC3E}">
        <p14:creationId xmlns:p14="http://schemas.microsoft.com/office/powerpoint/2010/main" val="91019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Real World Application</a:t>
            </a:r>
            <a:endParaRPr lang="en-US" b="1" u="sng" dirty="0"/>
          </a:p>
        </p:txBody>
      </p:sp>
      <p:sp>
        <p:nvSpPr>
          <p:cNvPr id="3" name="Content Placeholder 2"/>
          <p:cNvSpPr>
            <a:spLocks noGrp="1"/>
          </p:cNvSpPr>
          <p:nvPr>
            <p:ph idx="1"/>
          </p:nvPr>
        </p:nvSpPr>
        <p:spPr>
          <a:xfrm>
            <a:off x="838200" y="1540042"/>
            <a:ext cx="10515600" cy="4636921"/>
          </a:xfrm>
        </p:spPr>
        <p:txBody>
          <a:bodyPr>
            <a:normAutofit fontScale="77500" lnSpcReduction="20000"/>
          </a:bodyPr>
          <a:lstStyle/>
          <a:p>
            <a:pPr marL="0" indent="0">
              <a:buNone/>
            </a:pPr>
            <a:r>
              <a:rPr lang="en-US" dirty="0" smtClean="0"/>
              <a:t>A restaurant serves vegetarian and chicken lunch specials each day.  Each vegetarian special is the same price.  Each chicken special is the same price.  However, the price of the vegetarian special is different from the price of the chicken special.  </a:t>
            </a:r>
            <a:r>
              <a:rPr lang="en-US" sz="2800" dirty="0" smtClean="0"/>
              <a:t>On Thursday, the restaurant collected $467, selling 21 vegetarian specials and 40 chicken specials.</a:t>
            </a:r>
          </a:p>
          <a:p>
            <a:pPr marL="514350" indent="-514350">
              <a:buAutoNum type="arabicPeriod"/>
            </a:pPr>
            <a:endParaRPr lang="en-US" dirty="0" smtClean="0"/>
          </a:p>
          <a:p>
            <a:pPr marL="514350" indent="-514350">
              <a:buAutoNum type="arabicPeriod"/>
            </a:pPr>
            <a:r>
              <a:rPr lang="en-US" dirty="0" smtClean="0"/>
              <a:t>Write an equation that represents the cost of each meal</a:t>
            </a:r>
          </a:p>
          <a:p>
            <a:pPr marL="514350" indent="-514350">
              <a:buAutoNum type="arabicPeriod"/>
            </a:pPr>
            <a:endParaRPr lang="en-US" dirty="0"/>
          </a:p>
          <a:p>
            <a:pPr marL="514350" indent="-514350">
              <a:buAutoNum type="arabicPeriod"/>
            </a:pPr>
            <a:endParaRPr lang="en-US" dirty="0" smtClean="0"/>
          </a:p>
          <a:p>
            <a:pPr marL="514350" indent="-514350">
              <a:buAutoNum type="arabicPeriod"/>
            </a:pPr>
            <a:r>
              <a:rPr lang="en-US" dirty="0" smtClean="0"/>
              <a:t>Convert this equation to slope-intercept form of vegetarian specials in terms of chicken specials</a:t>
            </a:r>
          </a:p>
          <a:p>
            <a:pPr marL="514350" indent="-514350">
              <a:buAutoNum type="arabicPeriod"/>
            </a:pPr>
            <a:endParaRPr lang="en-US" dirty="0"/>
          </a:p>
          <a:p>
            <a:pPr marL="0" indent="0">
              <a:buNone/>
            </a:pPr>
            <a:endParaRPr lang="en-US" dirty="0" smtClean="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776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Homework</a:t>
            </a:r>
            <a:endParaRPr lang="en-US" u="sng" dirty="0"/>
          </a:p>
        </p:txBody>
      </p:sp>
      <p:sp>
        <p:nvSpPr>
          <p:cNvPr id="3" name="Content Placeholder 2"/>
          <p:cNvSpPr>
            <a:spLocks noGrp="1"/>
          </p:cNvSpPr>
          <p:nvPr>
            <p:ph idx="1"/>
          </p:nvPr>
        </p:nvSpPr>
        <p:spPr/>
        <p:txBody>
          <a:bodyPr/>
          <a:lstStyle/>
          <a:p>
            <a:pPr marL="0" indent="0">
              <a:buNone/>
            </a:pPr>
            <a:r>
              <a:rPr lang="en-US" dirty="0" err="1" smtClean="0"/>
              <a:t>Pg</a:t>
            </a:r>
            <a:r>
              <a:rPr lang="en-US" dirty="0" smtClean="0"/>
              <a:t> 87, #’s 37 – 60 </a:t>
            </a:r>
            <a:endParaRPr lang="en-US" dirty="0"/>
          </a:p>
        </p:txBody>
      </p:sp>
    </p:spTree>
    <p:extLst>
      <p:ext uri="{BB962C8B-B14F-4D97-AF65-F5344CB8AC3E}">
        <p14:creationId xmlns:p14="http://schemas.microsoft.com/office/powerpoint/2010/main" val="3395349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363</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2.3 Opening Questions</vt:lpstr>
      <vt:lpstr>2.3:  Quick Graphs of Linear Equations</vt:lpstr>
      <vt:lpstr>Slope-Intercept Form</vt:lpstr>
      <vt:lpstr>Standard Form</vt:lpstr>
      <vt:lpstr>Now Try:</vt:lpstr>
      <vt:lpstr>Horizontal and Vertical Lines</vt:lpstr>
      <vt:lpstr>Real World Application</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  Quick Graphs of Linear Equations</dc:title>
  <dc:creator>Adam Child</dc:creator>
  <cp:lastModifiedBy>Adam Child</cp:lastModifiedBy>
  <cp:revision>8</cp:revision>
  <dcterms:created xsi:type="dcterms:W3CDTF">2015-06-16T17:34:05Z</dcterms:created>
  <dcterms:modified xsi:type="dcterms:W3CDTF">2015-06-19T14:08:14Z</dcterms:modified>
</cp:coreProperties>
</file>