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43D1-8B59-4651-B302-7D00D8A9C399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52F3-DF56-4F7E-8965-F7DC33B3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18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43D1-8B59-4651-B302-7D00D8A9C399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52F3-DF56-4F7E-8965-F7DC33B3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4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43D1-8B59-4651-B302-7D00D8A9C399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52F3-DF56-4F7E-8965-F7DC33B3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0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43D1-8B59-4651-B302-7D00D8A9C399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52F3-DF56-4F7E-8965-F7DC33B3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0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43D1-8B59-4651-B302-7D00D8A9C399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52F3-DF56-4F7E-8965-F7DC33B3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05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43D1-8B59-4651-B302-7D00D8A9C399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52F3-DF56-4F7E-8965-F7DC33B3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9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43D1-8B59-4651-B302-7D00D8A9C399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52F3-DF56-4F7E-8965-F7DC33B3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28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43D1-8B59-4651-B302-7D00D8A9C399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52F3-DF56-4F7E-8965-F7DC33B3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24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43D1-8B59-4651-B302-7D00D8A9C399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52F3-DF56-4F7E-8965-F7DC33B3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1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43D1-8B59-4651-B302-7D00D8A9C399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52F3-DF56-4F7E-8965-F7DC33B3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59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43D1-8B59-4651-B302-7D00D8A9C399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D52F3-DF56-4F7E-8965-F7DC33B3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9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443D1-8B59-4651-B302-7D00D8A9C399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D52F3-DF56-4F7E-8965-F7DC33B3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0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392701" y="1392701"/>
                <a:ext cx="9678572" cy="36652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/>
                  <a:t>2.1 Opening </a:t>
                </a:r>
                <a:r>
                  <a:rPr lang="en-US" sz="3600" dirty="0" smtClean="0"/>
                  <a:t>Questions</a:t>
                </a:r>
                <a:endParaRPr lang="en-US" sz="3600" dirty="0"/>
              </a:p>
              <a:p>
                <a:endParaRPr lang="en-US" b="1" dirty="0" smtClean="0"/>
              </a:p>
              <a:p>
                <a:endParaRPr lang="en-US" b="1" dirty="0"/>
              </a:p>
              <a:p>
                <a:r>
                  <a:rPr lang="en-US" b="1" dirty="0" smtClean="0"/>
                  <a:t>Evaluate </a:t>
                </a:r>
                <a:r>
                  <a:rPr lang="en-US" b="1" dirty="0"/>
                  <a:t>the expression when x = -2</a:t>
                </a:r>
                <a:endParaRPr lang="en-US" dirty="0"/>
              </a:p>
              <a:p>
                <a:pPr lvl="0"/>
                <a:r>
                  <a:rPr lang="en-US" dirty="0" smtClean="0"/>
                  <a:t>1.   4x </a:t>
                </a:r>
                <a:r>
                  <a:rPr lang="en-US" dirty="0"/>
                  <a:t>– 2				2.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1</m:t>
                        </m:r>
                      </m:num>
                      <m:den>
                        <m:r>
                          <a:rPr lang="en-US" i="1"/>
                          <m:t>3</m:t>
                        </m:r>
                      </m:den>
                    </m:f>
                  </m:oMath>
                </a14:m>
                <a:r>
                  <a:rPr lang="en-US" dirty="0"/>
                  <a:t>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5</m:t>
                        </m:r>
                      </m:num>
                      <m:den>
                        <m:r>
                          <a:rPr lang="en-US" i="1"/>
                          <m:t>3</m:t>
                        </m:r>
                      </m:den>
                    </m:f>
                  </m:oMath>
                </a14:m>
                <a:r>
                  <a:rPr lang="en-US" dirty="0"/>
                  <a:t>			3.   2x</a:t>
                </a:r>
                <a:r>
                  <a:rPr lang="en-US" baseline="30000" dirty="0"/>
                  <a:t>2</a:t>
                </a:r>
                <a:r>
                  <a:rPr lang="en-US" dirty="0"/>
                  <a:t> – x + 4</a:t>
                </a:r>
              </a:p>
              <a:p>
                <a:r>
                  <a:rPr lang="en-US" dirty="0"/>
                  <a:t> </a:t>
                </a:r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 </a:t>
                </a:r>
              </a:p>
              <a:p>
                <a:r>
                  <a:rPr lang="en-US" dirty="0" smtClean="0"/>
                  <a:t>4</a:t>
                </a:r>
                <a:r>
                  <a:rPr lang="en-US" dirty="0"/>
                  <a:t>.   -4x</a:t>
                </a:r>
                <a:r>
                  <a:rPr lang="en-US" baseline="30000" dirty="0"/>
                  <a:t>2</a:t>
                </a:r>
                <a:r>
                  <a:rPr lang="en-US" dirty="0"/>
                  <a:t> – 6x + 12			5.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1</m:t>
                        </m:r>
                      </m:num>
                      <m:den>
                        <m:r>
                          <a:rPr lang="en-US" i="1"/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|x-3|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/>
                        </m:ctrlPr>
                      </m:fPr>
                      <m:num>
                        <m:r>
                          <a:rPr lang="en-US" i="1"/>
                          <m:t>3</m:t>
                        </m:r>
                      </m:num>
                      <m:den>
                        <m:r>
                          <a:rPr lang="en-US" i="1"/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2701" y="1392701"/>
                <a:ext cx="9678572" cy="3665299"/>
              </a:xfrm>
              <a:prstGeom prst="rect">
                <a:avLst/>
              </a:prstGeom>
              <a:blipFill rotWithShape="0">
                <a:blip r:embed="rId2"/>
                <a:stretch>
                  <a:fillRect l="-504" t="-24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085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Homework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Page 71 #’s 1-18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3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336" y="261595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2.1:  Functions and Their Graphs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dirty="0" smtClean="0"/>
              <a:t>Objective:  Represent relations and functions</a:t>
            </a:r>
            <a:br>
              <a:rPr lang="en-US" sz="2800" dirty="0" smtClean="0"/>
            </a:br>
            <a:r>
              <a:rPr lang="en-US" sz="2800" dirty="0" smtClean="0"/>
              <a:t>                       Graph and evaluate linear functions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5829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3385" y="520505"/>
            <a:ext cx="6164508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/>
              <a:t>Vocab</a:t>
            </a:r>
          </a:p>
          <a:p>
            <a:endParaRPr lang="en-US" b="1" u="sng" dirty="0"/>
          </a:p>
          <a:p>
            <a:r>
              <a:rPr lang="en-US" dirty="0" smtClean="0"/>
              <a:t>Relation – pairing of input values with output values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Domain – input values, x-values, independent variable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Range – output values, y-values, dependent variable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Linear Function – y = mx + b (slope-intercept); forms a line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Function Notation – replacing “y” with “f(x)” in a linear function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98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Representing Relations and Functions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*  For something to be a function, each input must have one output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Ex</a:t>
            </a:r>
          </a:p>
          <a:p>
            <a:pPr marL="0" indent="0">
              <a:buNone/>
            </a:pPr>
            <a:endParaRPr lang="en-US" u="sng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4104" y="3440605"/>
            <a:ext cx="1341122" cy="19110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3523" y="3444122"/>
            <a:ext cx="1430000" cy="19483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83523" y="5351703"/>
            <a:ext cx="1460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Function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155915" y="5241113"/>
            <a:ext cx="23374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Not a Function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3226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Identifying Quadrants</a:t>
            </a:r>
            <a:endParaRPr lang="en-US" b="1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9435272"/>
              </p:ext>
            </p:extLst>
          </p:nvPr>
        </p:nvGraphicFramePr>
        <p:xfrm>
          <a:off x="1899137" y="1690688"/>
          <a:ext cx="8187398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3699"/>
                <a:gridCol w="409369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(-,+)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(+,+)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</a:p>
                    <a:p>
                      <a:pPr algn="ctr"/>
                      <a:r>
                        <a:rPr lang="en-US" dirty="0" smtClean="0"/>
                        <a:t>(-,-)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2800" b="1" dirty="0" smtClean="0"/>
                        <a:t>IV</a:t>
                      </a:r>
                    </a:p>
                    <a:p>
                      <a:pPr algn="ctr"/>
                      <a:r>
                        <a:rPr lang="en-US" sz="1800" b="0" dirty="0" smtClean="0"/>
                        <a:t>(+,-)</a:t>
                      </a:r>
                      <a:endParaRPr lang="en-US" sz="18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97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862" y="86902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*In order for a graph to be a function, it must pass the vertical line test</a:t>
            </a:r>
          </a:p>
          <a:p>
            <a:pPr marL="0" indent="0">
              <a:buNone/>
            </a:pPr>
            <a:endParaRPr lang="en-US" sz="1800" u="sng" dirty="0" smtClean="0"/>
          </a:p>
          <a:p>
            <a:pPr marL="0" indent="0">
              <a:buNone/>
            </a:pPr>
            <a:r>
              <a:rPr lang="en-US" u="sng" dirty="0" smtClean="0"/>
              <a:t>Ex</a:t>
            </a:r>
            <a:endParaRPr lang="en-US" dirty="0" smtClean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5679" y="2436421"/>
            <a:ext cx="2914650" cy="2238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5938" y="2436421"/>
            <a:ext cx="2286512" cy="22383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74848" y="4838343"/>
            <a:ext cx="1276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Function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437537" y="4838343"/>
            <a:ext cx="2024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 a Function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612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Graphing and Evaluating Functions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u="sng" dirty="0" smtClean="0"/>
                  <a:t>Graphing Using a Table</a:t>
                </a:r>
              </a:p>
              <a:p>
                <a:pPr marL="0" indent="0">
                  <a:buNone/>
                </a:pPr>
                <a:endParaRPr lang="en-US" u="sng" dirty="0"/>
              </a:p>
              <a:p>
                <a:pPr marL="0" indent="0">
                  <a:buNone/>
                </a:pPr>
                <a:r>
                  <a:rPr lang="en-US" sz="2400" dirty="0" smtClean="0"/>
                  <a:t>Graph </a:t>
                </a:r>
                <a:r>
                  <a:rPr lang="en-US" sz="2400" b="1" dirty="0" smtClean="0"/>
                  <a:t>y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dirty="0" smtClean="0"/>
                  <a:t>x + 1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348313"/>
              </p:ext>
            </p:extLst>
          </p:nvPr>
        </p:nvGraphicFramePr>
        <p:xfrm>
          <a:off x="948788" y="3603543"/>
          <a:ext cx="349660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6787"/>
                <a:gridCol w="407963"/>
                <a:gridCol w="509173"/>
                <a:gridCol w="405227"/>
                <a:gridCol w="410699"/>
                <a:gridCol w="3067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Independent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Dependent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1.5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.5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3521" y="2349305"/>
            <a:ext cx="5341882" cy="3303978"/>
          </a:xfrm>
          <a:prstGeom prst="rect">
            <a:avLst/>
          </a:prstGeom>
        </p:spPr>
      </p:pic>
      <p:sp>
        <p:nvSpPr>
          <p:cNvPr id="7" name="Flowchart: Connector 6"/>
          <p:cNvSpPr/>
          <p:nvPr/>
        </p:nvSpPr>
        <p:spPr>
          <a:xfrm>
            <a:off x="6096000" y="2883877"/>
            <a:ext cx="168812" cy="16881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7770056" y="3416105"/>
            <a:ext cx="168812" cy="16881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9399563" y="3916888"/>
            <a:ext cx="168812" cy="16881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6954129" y="3195952"/>
            <a:ext cx="168812" cy="16881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8583637" y="3683633"/>
            <a:ext cx="168812" cy="16881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4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8302"/>
            <a:ext cx="10515600" cy="5698661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Evaluating Functions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b="1" dirty="0" smtClean="0"/>
              <a:t>Decide whether the function is linear.  Then, evaluate for the given value:</a:t>
            </a:r>
          </a:p>
          <a:p>
            <a:pPr marL="0" indent="0">
              <a:buNone/>
            </a:pPr>
            <a:endParaRPr lang="en-US" b="1" dirty="0"/>
          </a:p>
          <a:p>
            <a:pPr marL="514350" indent="-514350">
              <a:buAutoNum type="arabicPeriod"/>
            </a:pPr>
            <a:r>
              <a:rPr lang="en-US" dirty="0" smtClean="0"/>
              <a:t>f(x) = 3x – 11; f(0)                                     2.   f(x) = x</a:t>
            </a:r>
            <a:r>
              <a:rPr lang="en-US" baseline="30000" dirty="0" smtClean="0"/>
              <a:t>2</a:t>
            </a:r>
            <a:r>
              <a:rPr lang="en-US" dirty="0" smtClean="0"/>
              <a:t> – 4; f(1)</a:t>
            </a:r>
          </a:p>
          <a:p>
            <a:pPr marL="0" indent="0">
              <a:buNone/>
            </a:pPr>
            <a:r>
              <a:rPr lang="en-US" dirty="0" smtClean="0"/>
              <a:t>         Yes, f(0) = -11					      No, f(1) = 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40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Real World Application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table shows the number of games won and lost by some teams in the NFL. 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147558"/>
              </p:ext>
            </p:extLst>
          </p:nvPr>
        </p:nvGraphicFramePr>
        <p:xfrm>
          <a:off x="838200" y="2745414"/>
          <a:ext cx="528124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1263618"/>
                <a:gridCol w="13082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>
                          <a:solidFill>
                            <a:schemeClr val="tx1"/>
                          </a:solidFill>
                        </a:rPr>
                        <a:t>Team</a:t>
                      </a:r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>
                          <a:solidFill>
                            <a:schemeClr val="tx1"/>
                          </a:solidFill>
                        </a:rPr>
                        <a:t>Won</a:t>
                      </a:r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>
                          <a:solidFill>
                            <a:schemeClr val="tx1"/>
                          </a:solidFill>
                        </a:rPr>
                        <a:t>Lost</a:t>
                      </a:r>
                      <a:endParaRPr lang="en-US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Dallas Cowboys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Philadelphia Eagles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Washington Redskins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Arizona Cardinals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New York Giants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90117" y="3221502"/>
            <a:ext cx="34700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What is the domain and range?</a:t>
            </a:r>
          </a:p>
          <a:p>
            <a:pPr lvl="1"/>
            <a:r>
              <a:rPr lang="en-US" b="1" dirty="0" smtClean="0"/>
              <a:t>D:  {10,9,7,6}</a:t>
            </a:r>
          </a:p>
          <a:p>
            <a:pPr lvl="1"/>
            <a:r>
              <a:rPr lang="en-US" b="1" dirty="0" smtClean="0"/>
              <a:t>R:  {6,7,9,10}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44862" y="4797083"/>
            <a:ext cx="38186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US" dirty="0" smtClean="0"/>
              <a:t>Is the number of wins a function of</a:t>
            </a:r>
          </a:p>
          <a:p>
            <a:r>
              <a:rPr lang="en-US" dirty="0"/>
              <a:t> </a:t>
            </a:r>
            <a:r>
              <a:rPr lang="en-US" dirty="0" smtClean="0"/>
              <a:t>      the number of losses?</a:t>
            </a:r>
          </a:p>
          <a:p>
            <a:r>
              <a:rPr lang="en-US" dirty="0" smtClean="0"/>
              <a:t>       </a:t>
            </a:r>
            <a:r>
              <a:rPr lang="en-US" b="1" dirty="0" smtClean="0"/>
              <a:t>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72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290</Words>
  <Application>Microsoft Office PowerPoint</Application>
  <PresentationFormat>Widescreen</PresentationFormat>
  <Paragraphs>110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PowerPoint Presentation</vt:lpstr>
      <vt:lpstr>2.1:  Functions and Their Graphs  Objective:  Represent relations and functions                        Graph and evaluate linear functions</vt:lpstr>
      <vt:lpstr>PowerPoint Presentation</vt:lpstr>
      <vt:lpstr>Representing Relations and Functions</vt:lpstr>
      <vt:lpstr>Identifying Quadrants</vt:lpstr>
      <vt:lpstr>PowerPoint Presentation</vt:lpstr>
      <vt:lpstr>Graphing and Evaluating Functions</vt:lpstr>
      <vt:lpstr>PowerPoint Presentation</vt:lpstr>
      <vt:lpstr>Real World Application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Child</dc:creator>
  <cp:lastModifiedBy>Adam Child</cp:lastModifiedBy>
  <cp:revision>13</cp:revision>
  <dcterms:created xsi:type="dcterms:W3CDTF">2015-06-15T16:29:34Z</dcterms:created>
  <dcterms:modified xsi:type="dcterms:W3CDTF">2015-06-15T18:56:05Z</dcterms:modified>
</cp:coreProperties>
</file>